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27" r:id="rId2"/>
    <p:sldId id="523" r:id="rId3"/>
    <p:sldId id="398" r:id="rId4"/>
    <p:sldId id="442" r:id="rId5"/>
    <p:sldId id="529" r:id="rId6"/>
    <p:sldId id="519" r:id="rId7"/>
    <p:sldId id="547" r:id="rId8"/>
    <p:sldId id="543" r:id="rId9"/>
    <p:sldId id="548" r:id="rId10"/>
    <p:sldId id="513" r:id="rId11"/>
    <p:sldId id="542" r:id="rId12"/>
    <p:sldId id="522" r:id="rId13"/>
    <p:sldId id="549" r:id="rId14"/>
    <p:sldId id="2147482297" r:id="rId15"/>
    <p:sldId id="528" r:id="rId16"/>
    <p:sldId id="2147482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B64705-8F91-4BC4-8B75-614EADA47D39}">
          <p14:sldIdLst>
            <p14:sldId id="527"/>
            <p14:sldId id="523"/>
            <p14:sldId id="398"/>
            <p14:sldId id="442"/>
            <p14:sldId id="529"/>
            <p14:sldId id="519"/>
            <p14:sldId id="547"/>
            <p14:sldId id="543"/>
            <p14:sldId id="548"/>
            <p14:sldId id="513"/>
            <p14:sldId id="542"/>
            <p14:sldId id="522"/>
            <p14:sldId id="549"/>
            <p14:sldId id="2147482297"/>
            <p14:sldId id="528"/>
            <p14:sldId id="2147482292"/>
          </p14:sldIdLst>
        </p14:section>
        <p14:section name="Untitled Section" id="{6B686301-F509-4499-B3E9-438AACBFC5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p:scale>
        <a:sx n="100" d="100"/>
        <a:sy n="100" d="100"/>
      </p:scale>
      <p:origin x="0" y="-54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0F134-151B-441A-96F4-98951B1AC92A}"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E9FD3-C92E-47AD-A286-6013CED1B74F}" type="slidenum">
              <a:rPr lang="en-US" smtClean="0"/>
              <a:t>‹#›</a:t>
            </a:fld>
            <a:endParaRPr lang="en-US"/>
          </a:p>
        </p:txBody>
      </p:sp>
    </p:spTree>
    <p:extLst>
      <p:ext uri="{BB962C8B-B14F-4D97-AF65-F5344CB8AC3E}">
        <p14:creationId xmlns:p14="http://schemas.microsoft.com/office/powerpoint/2010/main" val="305143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45056"/>
          </a:xfrm>
        </p:spPr>
        <p:txBody>
          <a:bodyPr/>
          <a:lstStyle/>
          <a:p>
            <a:r>
              <a:rPr lang="en-US" dirty="0"/>
              <a:t>IST POLL</a:t>
            </a:r>
          </a:p>
          <a:p>
            <a:endParaRPr lang="en-US" dirty="0"/>
          </a:p>
          <a:p>
            <a:r>
              <a:rPr lang="en-US" dirty="0"/>
              <a:t>Thanks so much for the introduction and a Good Day to all! </a:t>
            </a:r>
          </a:p>
          <a:p>
            <a:endParaRPr lang="en-US" dirty="0"/>
          </a:p>
          <a:p>
            <a:r>
              <a:rPr lang="en-US" dirty="0"/>
              <a:t>I am thrilled to be here to talk about one of my favorite subjects, namely variances in metabolomics mass spec data and how they can be corrected.</a:t>
            </a:r>
          </a:p>
          <a:p>
            <a:endParaRPr lang="en-US" dirty="0"/>
          </a:p>
          <a:p>
            <a:r>
              <a:rPr lang="en-US" dirty="0"/>
              <a:t>The two largest sources of variation stem from #1 the ion source and instrumental introduced errors, and the second from </a:t>
            </a:r>
            <a:r>
              <a:rPr kumimoji="0" lang="en-US" sz="1200" b="0" i="0" u="none" strike="noStrike" kern="1200" cap="none" spc="0" normalizeH="0" baseline="0" noProof="0" dirty="0">
                <a:ln>
                  <a:noFill/>
                </a:ln>
                <a:solidFill>
                  <a:srgbClr val="222222"/>
                </a:solidFill>
                <a:effectLst/>
                <a:uLnTx/>
                <a:uFillTx/>
                <a:latin typeface="Harding"/>
                <a:ea typeface="+mn-ea"/>
                <a:cs typeface="+mn-cs"/>
              </a:rPr>
              <a:t>variable sample input and matrix inherent sample-to-sample variation.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r>
              <a:rPr lang="en-US" b="0" i="0" dirty="0">
                <a:solidFill>
                  <a:srgbClr val="222222"/>
                </a:solidFill>
                <a:effectLst/>
                <a:latin typeface="Harding"/>
              </a:rPr>
              <a:t>Ion suppression is a major contributor to challenges in standardization across labs and analytical conditions.  It is always been the elephant in the room that no one wants to admit they see. This suppressed signal can be caused by co-eluting interferences, sample matrix, ion source, chromatographic conditions and many other factors.</a:t>
            </a:r>
          </a:p>
          <a:p>
            <a:endParaRPr lang="en-US" sz="1200" b="0" i="0" kern="1200" dirty="0">
              <a:solidFill>
                <a:srgbClr val="222222"/>
              </a:solidFill>
              <a:effectLst/>
              <a:latin typeface="Harding"/>
              <a:ea typeface="+mn-ea"/>
              <a:cs typeface="+mn-cs"/>
            </a:endParaRPr>
          </a:p>
          <a:p>
            <a:r>
              <a:rPr lang="en-US" sz="1200" b="0" i="0" kern="1200" dirty="0">
                <a:solidFill>
                  <a:srgbClr val="222222"/>
                </a:solidFill>
                <a:effectLst/>
                <a:latin typeface="Harding"/>
                <a:ea typeface="+mn-ea"/>
                <a:cs typeface="+mn-cs"/>
              </a:rPr>
              <a:t>In addition to accounting for </a:t>
            </a:r>
            <a:r>
              <a:rPr lang="en-US" sz="1200" b="0" i="0" kern="1200" dirty="0">
                <a:solidFill>
                  <a:schemeClr val="tx1"/>
                </a:solidFill>
                <a:effectLst/>
                <a:latin typeface="+mn-lt"/>
                <a:ea typeface="+mn-ea"/>
                <a:cs typeface="+mn-cs"/>
              </a:rPr>
              <a:t>ion-suppression, we also need to accurately represent the total metabolite amounts in each sample, namely normalize the samples.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there are many statistical methods that can be used for handling unwanted variation in metabolomics data, instead of messaging the data, I will show you how to actually correct for these variances using a Workflow.</a:t>
            </a:r>
            <a:endParaRPr lang="en-US" b="0" i="0" dirty="0">
              <a:solidFill>
                <a:srgbClr val="222222"/>
              </a:solidFill>
              <a:effectLst/>
              <a:latin typeface="Harding"/>
            </a:endParaRPr>
          </a:p>
          <a:p>
            <a:endParaRPr lang="en-US" b="0" i="0" dirty="0">
              <a:solidFill>
                <a:srgbClr val="222222"/>
              </a:solidFill>
              <a:effectLst/>
              <a:latin typeface="Harding"/>
            </a:endParaRPr>
          </a:p>
          <a:p>
            <a:r>
              <a:rPr lang="en-US" b="0" i="0" dirty="0">
                <a:solidFill>
                  <a:srgbClr val="222222"/>
                </a:solidFill>
                <a:effectLst/>
                <a:latin typeface="Harding"/>
              </a:rPr>
              <a:t> </a:t>
            </a:r>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1</a:t>
            </a:fld>
            <a:endParaRPr lang="en-US"/>
          </a:p>
        </p:txBody>
      </p:sp>
    </p:spTree>
    <p:extLst>
      <p:ext uri="{BB962C8B-B14F-4D97-AF65-F5344CB8AC3E}">
        <p14:creationId xmlns:p14="http://schemas.microsoft.com/office/powerpoint/2010/main" val="237882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that we have our tools, isotopic standards and software I will introduce the workflow.</a:t>
            </a:r>
          </a:p>
          <a:p>
            <a:endParaRPr lang="en-US" dirty="0"/>
          </a:p>
          <a:p>
            <a:r>
              <a:rPr lang="en-US" dirty="0"/>
              <a:t>The natural abundance experimental samples (A) are spiked with internal Standard (B),  you can see a representation of their corresponding chromatographic signatures in A’ and B’.  The experimental samples with IS are analyzed in the same sample set with the LTRS (it’s chromatographic signature is seen in D’) which is injected about every 10 samples. </a:t>
            </a:r>
          </a:p>
          <a:p>
            <a:endParaRPr lang="en-US" dirty="0"/>
          </a:p>
          <a:p>
            <a:r>
              <a:rPr lang="en-US" dirty="0"/>
              <a:t>During LC-MS, a metabolite is often seen multiple times. Most frequently this due to in-source fragmentation. Post-source fragmentation also occurs such as when using SWATH and other MSMS techniques.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062BF-84EB-4950-B693-64CA03478A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5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identification gets a whole lot easier because IROA fragments retain the same pattern as their parent peaks, and similarly through Ion Mobility where all the IROA-peaks share a common collisional cross-section.</a:t>
            </a:r>
          </a:p>
          <a:p>
            <a:r>
              <a:rPr lang="en-US" dirty="0"/>
              <a:t>  </a:t>
            </a:r>
          </a:p>
          <a:p>
            <a:r>
              <a:rPr lang="en-US" dirty="0"/>
              <a:t>The ClusterFinder peak correlation analysis tool associates both in-source and post-source fragmentation sets, greatly aiding in peak identification and identification of peaks that would otherwise be unknowns.</a:t>
            </a:r>
          </a:p>
          <a:p>
            <a:endParaRPr lang="en-US" dirty="0"/>
          </a:p>
          <a:p>
            <a:r>
              <a:rPr lang="en-US" dirty="0"/>
              <a:t>As I mentioned before, the monoisotopic mass and the exact number of carbons in the molecule are known for all IROA peaks, and while this is sufficient to provide a unique molecular formula we know that about 48% of molecular formula are shared by another isobaric compound.</a:t>
            </a:r>
          </a:p>
          <a:p>
            <a:endParaRPr lang="en-US" dirty="0"/>
          </a:p>
          <a:p>
            <a:r>
              <a:rPr lang="en-US" dirty="0"/>
              <a:t>So, if in addition to the molecular formula for each IROA peak, we add CCS from IM, Fragmentation data, or any other physical characteristic of each compound in the LTRS  then these become unique identifiers for each compound. This information is added to the LTRS “dictionary” in the software and becomes the basis of reproducible accurate identification and quantitation.</a:t>
            </a:r>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11</a:t>
            </a:fld>
            <a:endParaRPr lang="en-US"/>
          </a:p>
        </p:txBody>
      </p:sp>
    </p:spTree>
    <p:extLst>
      <p:ext uri="{BB962C8B-B14F-4D97-AF65-F5344CB8AC3E}">
        <p14:creationId xmlns:p14="http://schemas.microsoft.com/office/powerpoint/2010/main" val="185830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quick summary. We know that the peak area under the curve is not proportional to the concentration.</a:t>
            </a:r>
          </a:p>
          <a:p>
            <a:endParaRPr lang="en-US" dirty="0"/>
          </a:p>
          <a:p>
            <a:r>
              <a:rPr lang="en-US" dirty="0"/>
              <a:t>Because the NA and IROA peaks suffer identical suppression as they are generated and analyzed in the same environment, if we use internal standards at constant concentrations and know their loss,  we can use this information to correct for the loss of corresponding NA signals.</a:t>
            </a:r>
          </a:p>
        </p:txBody>
      </p:sp>
      <p:sp>
        <p:nvSpPr>
          <p:cNvPr id="4" name="Slide Number Placeholder 3"/>
          <p:cNvSpPr>
            <a:spLocks noGrp="1"/>
          </p:cNvSpPr>
          <p:nvPr>
            <p:ph type="sldNum" sz="quarter" idx="5"/>
          </p:nvPr>
        </p:nvSpPr>
        <p:spPr/>
        <p:txBody>
          <a:bodyPr/>
          <a:lstStyle/>
          <a:p>
            <a:fld id="{74EF516D-8979-4916-A18B-91010A0162BB}" type="slidenum">
              <a:rPr lang="en-US" smtClean="0"/>
              <a:t>12</a:t>
            </a:fld>
            <a:endParaRPr lang="en-US"/>
          </a:p>
        </p:txBody>
      </p:sp>
    </p:spTree>
    <p:extLst>
      <p:ext uri="{BB962C8B-B14F-4D97-AF65-F5344CB8AC3E}">
        <p14:creationId xmlns:p14="http://schemas.microsoft.com/office/powerpoint/2010/main" val="354285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for the normalization.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we have two different sets of metabolites (the experimental sample and the IS) in each physical sample and we are using only known compounds, we call this a “Dual MSTUS” normalization.  We calculate the MSTUS values for each (C12 and C13) and adjust them, so they are normalized to the value of the C13 Internal Standard.  </a:t>
            </a:r>
          </a:p>
          <a:p>
            <a:endParaRPr lang="en-US" dirty="0"/>
          </a:p>
          <a:p>
            <a:r>
              <a:rPr lang="en-US" dirty="0"/>
              <a:t>We have learned that a MSTUS normalization results in more stringent normalization than current methods. This is presumably because we first removed instrumentation- derived error in the MSTUS raw data prior to normalizing. </a:t>
            </a:r>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13</a:t>
            </a:fld>
            <a:endParaRPr lang="en-US"/>
          </a:p>
        </p:txBody>
      </p:sp>
    </p:spTree>
    <p:extLst>
      <p:ext uri="{BB962C8B-B14F-4D97-AF65-F5344CB8AC3E}">
        <p14:creationId xmlns:p14="http://schemas.microsoft.com/office/powerpoint/2010/main" val="178311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run by NIH/NCATS it is in manuscript and was to have been submitted in early October.  </a:t>
            </a:r>
          </a:p>
        </p:txBody>
      </p:sp>
      <p:sp>
        <p:nvSpPr>
          <p:cNvPr id="4" name="Slide Number Placeholder 3"/>
          <p:cNvSpPr>
            <a:spLocks noGrp="1"/>
          </p:cNvSpPr>
          <p:nvPr>
            <p:ph type="sldNum" sz="quarter" idx="5"/>
          </p:nvPr>
        </p:nvSpPr>
        <p:spPr/>
        <p:txBody>
          <a:bodyPr/>
          <a:lstStyle/>
          <a:p>
            <a:fld id="{A4FE9FD3-C92E-47AD-A286-6013CED1B74F}" type="slidenum">
              <a:rPr lang="en-US" smtClean="0"/>
              <a:t>14</a:t>
            </a:fld>
            <a:endParaRPr lang="en-US"/>
          </a:p>
        </p:txBody>
      </p:sp>
    </p:spTree>
    <p:extLst>
      <p:ext uri="{BB962C8B-B14F-4D97-AF65-F5344CB8AC3E}">
        <p14:creationId xmlns:p14="http://schemas.microsoft.com/office/powerpoint/2010/main" val="121044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Manuscript submitted to Analytical Chemistry.   Currently revising after reviewers comments supported acceptance.</a:t>
            </a:r>
          </a:p>
        </p:txBody>
      </p:sp>
      <p:sp>
        <p:nvSpPr>
          <p:cNvPr id="4" name="Slide Number Placeholder 3"/>
          <p:cNvSpPr>
            <a:spLocks noGrp="1"/>
          </p:cNvSpPr>
          <p:nvPr>
            <p:ph type="sldNum" sz="quarter" idx="5"/>
          </p:nvPr>
        </p:nvSpPr>
        <p:spPr/>
        <p:txBody>
          <a:bodyPr/>
          <a:lstStyle/>
          <a:p>
            <a:fld id="{A4FE9FD3-C92E-47AD-A286-6013CED1B74F}" type="slidenum">
              <a:rPr lang="en-US" smtClean="0"/>
              <a:t>15</a:t>
            </a:fld>
            <a:endParaRPr lang="en-US"/>
          </a:p>
        </p:txBody>
      </p:sp>
    </p:spTree>
    <p:extLst>
      <p:ext uri="{BB962C8B-B14F-4D97-AF65-F5344CB8AC3E}">
        <p14:creationId xmlns:p14="http://schemas.microsoft.com/office/powerpoint/2010/main" val="6950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F516D-8979-4916-A18B-91010A0162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881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differences: suppression is always a loss of signal for an individual datapoint and is corrected for the datapoint, while Normalization is actually a variance around a median value.  Its correction is applied to the entire sample.</a:t>
            </a:r>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2</a:t>
            </a:fld>
            <a:endParaRPr lang="en-US"/>
          </a:p>
        </p:txBody>
      </p:sp>
    </p:spTree>
    <p:extLst>
      <p:ext uri="{BB962C8B-B14F-4D97-AF65-F5344CB8AC3E}">
        <p14:creationId xmlns:p14="http://schemas.microsoft.com/office/powerpoint/2010/main" val="298652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IROA protocols use stable-isotopes to embed unique chemical signatures into mass spectral data that are mathematically definable and easily found using software algorithms.  How is this done? I will take you through a simple exercise illustrating how we use isotopic patterns.</a:t>
            </a:r>
          </a:p>
        </p:txBody>
      </p:sp>
      <p:sp>
        <p:nvSpPr>
          <p:cNvPr id="4" name="Slide Number Placeholder 3"/>
          <p:cNvSpPr>
            <a:spLocks noGrp="1"/>
          </p:cNvSpPr>
          <p:nvPr>
            <p:ph type="sldNum" sz="quarter" idx="10"/>
          </p:nvPr>
        </p:nvSpPr>
        <p:spPr/>
        <p:txBody>
          <a:bodyPr/>
          <a:lstStyle/>
          <a:p>
            <a:fld id="{244062BF-84EB-4950-B693-64CA03478A18}" type="slidenum">
              <a:rPr lang="en-US" smtClean="0"/>
              <a:t>3</a:t>
            </a:fld>
            <a:endParaRPr lang="en-US"/>
          </a:p>
        </p:txBody>
      </p:sp>
    </p:spTree>
    <p:extLst>
      <p:ext uri="{BB962C8B-B14F-4D97-AF65-F5344CB8AC3E}">
        <p14:creationId xmlns:p14="http://schemas.microsoft.com/office/powerpoint/2010/main" val="204967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talk about isotopic patterns.   We know that the natural abundance of carbon 13 is approx. 1.1%.  For a 6-carbon molecule, like arginine, shown here, there is a small M+1 peak, which is roughly 6% of it’s monoisotopic peak.</a:t>
            </a:r>
          </a:p>
          <a:p>
            <a:endParaRPr lang="en-US" dirty="0"/>
          </a:p>
          <a:p>
            <a:r>
              <a:rPr lang="en-US" dirty="0"/>
              <a:t>The M+1 peak is so small that it is easily lost in spectral noise and is not very useful for compound identification.</a:t>
            </a:r>
          </a:p>
        </p:txBody>
      </p:sp>
      <p:sp>
        <p:nvSpPr>
          <p:cNvPr id="4" name="Slide Number Placeholder 3"/>
          <p:cNvSpPr>
            <a:spLocks noGrp="1"/>
          </p:cNvSpPr>
          <p:nvPr>
            <p:ph type="sldNum" sz="quarter" idx="10"/>
          </p:nvPr>
        </p:nvSpPr>
        <p:spPr/>
        <p:txBody>
          <a:bodyPr/>
          <a:lstStyle/>
          <a:p>
            <a:fld id="{244062BF-84EB-4950-B693-64CA03478A18}" type="slidenum">
              <a:rPr lang="en-US" smtClean="0"/>
              <a:t>4</a:t>
            </a:fld>
            <a:endParaRPr lang="en-US"/>
          </a:p>
        </p:txBody>
      </p:sp>
    </p:spTree>
    <p:extLst>
      <p:ext uri="{BB962C8B-B14F-4D97-AF65-F5344CB8AC3E}">
        <p14:creationId xmlns:p14="http://schemas.microsoft.com/office/powerpoint/2010/main" val="372644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2107-67A4-84AB-AC8C-90A96CA0F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40034-6C3C-CF61-D60D-DA18DAD6E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2D695-BA56-2E71-C3A5-4D7FC8C19DE7}"/>
              </a:ext>
            </a:extLst>
          </p:cNvPr>
          <p:cNvSpPr>
            <a:spLocks noGrp="1"/>
          </p:cNvSpPr>
          <p:nvPr>
            <p:ph type="body" idx="1"/>
          </p:nvPr>
        </p:nvSpPr>
        <p:spPr/>
        <p:txBody>
          <a:bodyPr/>
          <a:lstStyle/>
          <a:p>
            <a:r>
              <a:rPr lang="en-US" dirty="0"/>
              <a:t>The second standard that we use in the workflow is the internal standard - this is the set of compounds that are labeled with C13 95%</a:t>
            </a:r>
          </a:p>
        </p:txBody>
      </p:sp>
      <p:sp>
        <p:nvSpPr>
          <p:cNvPr id="4" name="Slide Number Placeholder 3">
            <a:extLst>
              <a:ext uri="{FF2B5EF4-FFF2-40B4-BE49-F238E27FC236}">
                <a16:creationId xmlns:a16="http://schemas.microsoft.com/office/drawing/2014/main" id="{4A7B1C5E-1D57-D400-0E2E-BF88D1C17C5E}"/>
              </a:ext>
            </a:extLst>
          </p:cNvPr>
          <p:cNvSpPr>
            <a:spLocks noGrp="1"/>
          </p:cNvSpPr>
          <p:nvPr>
            <p:ph type="sldNum" sz="quarter" idx="10"/>
          </p:nvPr>
        </p:nvSpPr>
        <p:spPr/>
        <p:txBody>
          <a:bodyPr/>
          <a:lstStyle/>
          <a:p>
            <a:fld id="{244062BF-84EB-4950-B693-64CA03478A18}" type="slidenum">
              <a:rPr lang="en-US" smtClean="0"/>
              <a:t>5</a:t>
            </a:fld>
            <a:endParaRPr lang="en-US"/>
          </a:p>
        </p:txBody>
      </p:sp>
    </p:spTree>
    <p:extLst>
      <p:ext uri="{BB962C8B-B14F-4D97-AF65-F5344CB8AC3E}">
        <p14:creationId xmlns:p14="http://schemas.microsoft.com/office/powerpoint/2010/main" val="29006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go back to the concept of isotopic ladders, </a:t>
            </a:r>
          </a:p>
          <a:p>
            <a:endParaRPr lang="en-US" dirty="0"/>
          </a:p>
          <a:p>
            <a:r>
              <a:rPr lang="en-US" dirty="0"/>
              <a:t>In our mass spec workflow, there are always contributions from two different sources in our analytical sample, usually an analyte from an experimental sample (natural abundance) , the left side set of peaks shown here, and an internal standard spiked into the sample (labeled at 95% C13) seen as the right side set of peaks. The peaks from both sources will superimpose onto the same ladder.</a:t>
            </a:r>
          </a:p>
          <a:p>
            <a:endParaRPr lang="en-US" dirty="0"/>
          </a:p>
          <a:p>
            <a:endParaRPr lang="en-US" dirty="0"/>
          </a:p>
          <a:p>
            <a:r>
              <a:rPr lang="en-US" dirty="0"/>
              <a:t>What I am showing you here is a ladder for tryptophan that is made up of  2 collections of peaks (NA and 95%), both having an equal concentration of molecules.  Even though there is an equal concentration of molecules you can see that they are distributed among the peaks very differently.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relative heights</a:t>
            </a:r>
            <a:r>
              <a:rPr lang="en-US" sz="1200" b="1" i="0" u="none" strike="noStrike" baseline="0" dirty="0">
                <a:solidFill>
                  <a:srgbClr val="000000"/>
                </a:solidFill>
                <a:latin typeface="Segoe UI" panose="020B0502040204020203" pitchFamily="34" charset="0"/>
              </a:rPr>
              <a:t> of each isotopolog peak in a ladder is determined by the isotopic balances of the source materials. And these heights are </a:t>
            </a:r>
            <a:r>
              <a:rPr lang="en-US" b="1" dirty="0"/>
              <a:t>easily calculated.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Importantly the height of the base peak is never indicative of concentration, but rather all peaks from each contribution must be summed.</a:t>
            </a:r>
            <a:endParaRPr lang="en-US" sz="1200" b="1" i="0" u="none" strike="noStrike" baseline="30000" dirty="0">
              <a:solidFill>
                <a:srgbClr val="000000"/>
              </a:solidFill>
              <a:latin typeface="Segoe UI" panose="020B0502040204020203"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6</a:t>
            </a:fld>
            <a:endParaRPr lang="en-US"/>
          </a:p>
        </p:txBody>
      </p:sp>
    </p:spTree>
    <p:extLst>
      <p:ext uri="{BB962C8B-B14F-4D97-AF65-F5344CB8AC3E}">
        <p14:creationId xmlns:p14="http://schemas.microsoft.com/office/powerpoint/2010/main" val="423121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the existence, and ability to correct for suppression and then use suppression-corrected </a:t>
            </a:r>
          </a:p>
          <a:p>
            <a:r>
              <a:rPr lang="en-US" dirty="0"/>
              <a:t>values to normalize samples we devised the following experiment:</a:t>
            </a:r>
          </a:p>
          <a:p>
            <a:endParaRPr lang="en-US" dirty="0"/>
          </a:p>
          <a:p>
            <a:r>
              <a:rPr lang="en-US" dirty="0"/>
              <a:t>A large homogeneous single extract of plasma was made.</a:t>
            </a:r>
          </a:p>
          <a:p>
            <a:r>
              <a:rPr lang="en-US" dirty="0"/>
              <a:t>From the extract, triplicate individual samples of varying quantities were made: 50 ul, 75 ul, 150, 200 and 400 ul aliquots</a:t>
            </a:r>
          </a:p>
          <a:p>
            <a:r>
              <a:rPr lang="en-US" dirty="0"/>
              <a:t>Samples were dried down and then resolvated in a constant volume of the IROA-IS.</a:t>
            </a:r>
          </a:p>
          <a:p>
            <a:r>
              <a:rPr lang="en-US" dirty="0"/>
              <a:t>Samples were then analyzed by mass spectrometry and the IROA peaks and corresponding natural abundance peaks were then examined.</a:t>
            </a:r>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7</a:t>
            </a:fld>
            <a:endParaRPr lang="en-US"/>
          </a:p>
        </p:txBody>
      </p:sp>
    </p:spTree>
    <p:extLst>
      <p:ext uri="{BB962C8B-B14F-4D97-AF65-F5344CB8AC3E}">
        <p14:creationId xmlns:p14="http://schemas.microsoft.com/office/powerpoint/2010/main" val="398033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you will see reference to MSTUS values – MS Total Usable Signal – meaning we only used signals from known compounds.</a:t>
            </a:r>
          </a:p>
          <a:p>
            <a:r>
              <a:rPr lang="en-US" dirty="0"/>
              <a:t>Graphed here are the MSTUS values of each injection.</a:t>
            </a:r>
          </a:p>
          <a:p>
            <a:endParaRPr lang="en-US" dirty="0"/>
          </a:p>
          <a:p>
            <a:r>
              <a:rPr lang="en-US" dirty="0"/>
              <a:t>In plotting the MS signals of the increasing plasma aliquots, like a standard curve, we would expect to see a graph similar to what is seen in A, but we what we got is seen below that in graph C, in blue.  Similarly, when we added the IROA internal standard into each sample at the same concentration, we expected to see a straight horizontal line as shown in graph (B), but what we see is in D (shown in blue). </a:t>
            </a:r>
          </a:p>
          <a:p>
            <a:endParaRPr lang="en-US" dirty="0"/>
          </a:p>
          <a:p>
            <a:r>
              <a:rPr lang="en-US" dirty="0"/>
              <a:t>In this experiment a large portion of the error is concentration dependent and therefore largely driven by ion suppression. A quick observation of the blue lines seen in both C and D suggests that the suppression seen in the natural abundance samples and internal standards are similar, and graph E, the C12/C13 ratio, proves that they are perfectly correlated. </a:t>
            </a:r>
          </a:p>
          <a:p>
            <a:endParaRPr lang="en-US" dirty="0"/>
          </a:p>
          <a:p>
            <a:r>
              <a:rPr lang="en-US" dirty="0"/>
              <a:t>So, if we know what the unsuppressed value was for every compound, we can correct the data that we saw in C (blue) to its suppression corrected values seen in C &amp; D (red). It is important to note that that this correction is applied to each compound in each sample independently, i.e., suppression-correction is compound specific because the suppressibility is a function of chemical structure.  </a:t>
            </a:r>
          </a:p>
        </p:txBody>
      </p:sp>
      <p:sp>
        <p:nvSpPr>
          <p:cNvPr id="4" name="Slide Number Placeholder 3"/>
          <p:cNvSpPr>
            <a:spLocks noGrp="1"/>
          </p:cNvSpPr>
          <p:nvPr>
            <p:ph type="sldNum" sz="quarter" idx="5"/>
          </p:nvPr>
        </p:nvSpPr>
        <p:spPr/>
        <p:txBody>
          <a:bodyPr/>
          <a:lstStyle/>
          <a:p>
            <a:fld id="{74EF516D-8979-4916-A18B-91010A0162BB}" type="slidenum">
              <a:rPr lang="en-US" smtClean="0"/>
              <a:t>8</a:t>
            </a:fld>
            <a:endParaRPr lang="en-US"/>
          </a:p>
        </p:txBody>
      </p:sp>
    </p:spTree>
    <p:extLst>
      <p:ext uri="{BB962C8B-B14F-4D97-AF65-F5344CB8AC3E}">
        <p14:creationId xmlns:p14="http://schemas.microsoft.com/office/powerpoint/2010/main" val="423457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are looking at the distribution of average suppression among all the MSTUS compounds in the samples in the most concentrated sample (approximately 2 times “normal” injection volume). As you can see, the average compound is subjected to a 40% suppression, within a range of &lt;5% to &gt;85% suppression. In the graph on the right, you can see that above 80% suppression the AUCs are in fact negatively correlated to their aliquot size.</a:t>
            </a:r>
          </a:p>
          <a:p>
            <a:endParaRPr lang="en-US" dirty="0"/>
          </a:p>
        </p:txBody>
      </p:sp>
      <p:sp>
        <p:nvSpPr>
          <p:cNvPr id="4" name="Slide Number Placeholder 3"/>
          <p:cNvSpPr>
            <a:spLocks noGrp="1"/>
          </p:cNvSpPr>
          <p:nvPr>
            <p:ph type="sldNum" sz="quarter" idx="5"/>
          </p:nvPr>
        </p:nvSpPr>
        <p:spPr/>
        <p:txBody>
          <a:bodyPr/>
          <a:lstStyle/>
          <a:p>
            <a:fld id="{74EF516D-8979-4916-A18B-91010A0162BB}" type="slidenum">
              <a:rPr lang="en-US" smtClean="0"/>
              <a:t>9</a:t>
            </a:fld>
            <a:endParaRPr lang="en-US"/>
          </a:p>
        </p:txBody>
      </p:sp>
    </p:spTree>
    <p:extLst>
      <p:ext uri="{BB962C8B-B14F-4D97-AF65-F5344CB8AC3E}">
        <p14:creationId xmlns:p14="http://schemas.microsoft.com/office/powerpoint/2010/main" val="23222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17F3-8876-A5DC-E8AD-28D8E61ED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10A12-7E5C-45EC-8EDF-5A8B75081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6CB20-EB23-20B7-3BF9-88F74F4A2521}"/>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E6EC5578-71B0-6B3C-692B-7D9BF2809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94C2E-2439-147D-911D-DFD923751931}"/>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116252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7852-CB7B-9246-2509-21F6513F2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4D7AB-4465-32E6-5D44-594F48A2C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31BE2-2E08-1808-1426-7C5A276EEF2D}"/>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6C417F68-DBF7-1E57-633F-29C851B85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EC306-22EB-7787-65EB-F66D1809ADC0}"/>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286075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1DDEF-B911-5DAE-9F2C-709CED3FB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7407B-0E39-6050-AE48-C6A3D836F4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88D80-3651-B135-514E-B7C34007241F}"/>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FA3E2BE3-A3CF-A481-1AA4-EBED7A27D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A55DF-92BA-3D70-5AB1-953DC0E7078C}"/>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379058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02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213B-48B5-192A-4ED3-2A50CECA0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7F49E-FD4A-1E7C-0E89-FB7D7F403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CC3D3-8922-8392-3C12-8833928C1562}"/>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4AEC18D4-6C53-7A50-7727-BE55EE136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4142A-CD04-ED48-F1D6-2DC0EDEDCED8}"/>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96377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3FD5-A625-1651-2D0E-FDDFA26780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77F046-CA6D-E1B4-4226-48D3393946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66C0A2-5C37-9192-2783-E8048D0713A3}"/>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D856ADEE-8486-FC20-18F5-5B7C05DE9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0D92B-4BDD-375C-6340-5649A4D1631F}"/>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57358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0D87-4071-F950-4E4C-7FD5CBF1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AA1F0-D075-BB9F-9D93-CCA475C20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2217A0-BDB6-AEAA-9CA3-1972E20FE4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4F5C9-EBA0-3503-781D-EA95FE9D43ED}"/>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6" name="Footer Placeholder 5">
            <a:extLst>
              <a:ext uri="{FF2B5EF4-FFF2-40B4-BE49-F238E27FC236}">
                <a16:creationId xmlns:a16="http://schemas.microsoft.com/office/drawing/2014/main" id="{F4DEF8DB-013D-AA11-2D4D-F9EB01EC5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61584-514F-2DFD-EADD-7B5430A3D908}"/>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17420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8BBA-2570-7E61-9DC9-957221E841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A88C8-E9F6-053A-5AE7-AEE6A33DF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13583-81CE-722B-9AA0-A9D1E9323C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4B692C-C48F-10E1-11AA-EAA64E1F4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7B8F6-2219-D283-9BF6-63C2ACFB5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8A449E-7C1F-3B0E-0C1B-33B39EA215DE}"/>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8" name="Footer Placeholder 7">
            <a:extLst>
              <a:ext uri="{FF2B5EF4-FFF2-40B4-BE49-F238E27FC236}">
                <a16:creationId xmlns:a16="http://schemas.microsoft.com/office/drawing/2014/main" id="{E5ABD200-7BFA-AE95-BF9A-53231686B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5E2C7B-8698-FE60-2FC4-E0B4826983AC}"/>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13688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304B-E95F-7AD8-A1D6-04734A4574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093CC6-9D44-650D-E368-A5C5EB3DEF8E}"/>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4" name="Footer Placeholder 3">
            <a:extLst>
              <a:ext uri="{FF2B5EF4-FFF2-40B4-BE49-F238E27FC236}">
                <a16:creationId xmlns:a16="http://schemas.microsoft.com/office/drawing/2014/main" id="{C26F1735-A305-72C4-240E-31D37C8F7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578A4-B4C0-5615-6543-5D08E12A0872}"/>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3514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FC5B5-FF56-D4F1-E96D-157E10F15862}"/>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3" name="Footer Placeholder 2">
            <a:extLst>
              <a:ext uri="{FF2B5EF4-FFF2-40B4-BE49-F238E27FC236}">
                <a16:creationId xmlns:a16="http://schemas.microsoft.com/office/drawing/2014/main" id="{DD7C5764-1406-78EE-3CE6-F4EA5410B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F67D9-0B85-F925-50FF-DBC1B17CD751}"/>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120106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265B-1237-98D1-14BF-D79DE209D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2F500-A73B-BFCF-DEB2-7BEE98BCF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F02D50-5E53-7F73-0EBA-FED90DBA8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0331A-DB76-C7AC-02F1-5D059CE0A079}"/>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6" name="Footer Placeholder 5">
            <a:extLst>
              <a:ext uri="{FF2B5EF4-FFF2-40B4-BE49-F238E27FC236}">
                <a16:creationId xmlns:a16="http://schemas.microsoft.com/office/drawing/2014/main" id="{CCC600FE-1A84-78A3-7C3D-10CBB0462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60942-C14F-BF41-0E38-65D197CB15F8}"/>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158604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85EC-9B58-1DC8-8378-D9278EF21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1701B-C700-E480-5575-25DF0A70A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E651CC-FED8-CA3F-9A8E-0382DD7CC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33212-BB25-7102-A1D4-FB0EFAF2769F}"/>
              </a:ext>
            </a:extLst>
          </p:cNvPr>
          <p:cNvSpPr>
            <a:spLocks noGrp="1"/>
          </p:cNvSpPr>
          <p:nvPr>
            <p:ph type="dt" sz="half" idx="10"/>
          </p:nvPr>
        </p:nvSpPr>
        <p:spPr/>
        <p:txBody>
          <a:bodyPr/>
          <a:lstStyle/>
          <a:p>
            <a:fld id="{98E46278-6E20-4D4B-B573-C44F17C85AD9}" type="datetimeFigureOut">
              <a:rPr lang="en-US" smtClean="0"/>
              <a:t>3/17/2026</a:t>
            </a:fld>
            <a:endParaRPr lang="en-US"/>
          </a:p>
        </p:txBody>
      </p:sp>
      <p:sp>
        <p:nvSpPr>
          <p:cNvPr id="6" name="Footer Placeholder 5">
            <a:extLst>
              <a:ext uri="{FF2B5EF4-FFF2-40B4-BE49-F238E27FC236}">
                <a16:creationId xmlns:a16="http://schemas.microsoft.com/office/drawing/2014/main" id="{ED5AFC60-11CD-C36A-7D6C-8BE2CC4A1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A9A97-AD8A-C37A-323B-FDA32AFACB6E}"/>
              </a:ext>
            </a:extLst>
          </p:cNvPr>
          <p:cNvSpPr>
            <a:spLocks noGrp="1"/>
          </p:cNvSpPr>
          <p:nvPr>
            <p:ph type="sldNum" sz="quarter" idx="12"/>
          </p:nvPr>
        </p:nvSpPr>
        <p:spPr/>
        <p:txBody>
          <a:bodyPr/>
          <a:lstStyle/>
          <a:p>
            <a:fld id="{3777D897-C2AE-424C-B9C5-5B119FAF4C7C}" type="slidenum">
              <a:rPr lang="en-US" smtClean="0"/>
              <a:t>‹#›</a:t>
            </a:fld>
            <a:endParaRPr lang="en-US"/>
          </a:p>
        </p:txBody>
      </p:sp>
    </p:spTree>
    <p:extLst>
      <p:ext uri="{BB962C8B-B14F-4D97-AF65-F5344CB8AC3E}">
        <p14:creationId xmlns:p14="http://schemas.microsoft.com/office/powerpoint/2010/main" val="89892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8031B-1260-B031-1F49-4D3E0E8C3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3A25-AEB2-9FDF-F492-F324B6439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34C92-910E-A10D-9B2F-03C54A40A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E46278-6E20-4D4B-B573-C44F17C85AD9}" type="datetimeFigureOut">
              <a:rPr lang="en-US" smtClean="0"/>
              <a:t>3/17/2026</a:t>
            </a:fld>
            <a:endParaRPr lang="en-US"/>
          </a:p>
        </p:txBody>
      </p:sp>
      <p:sp>
        <p:nvSpPr>
          <p:cNvPr id="5" name="Footer Placeholder 4">
            <a:extLst>
              <a:ext uri="{FF2B5EF4-FFF2-40B4-BE49-F238E27FC236}">
                <a16:creationId xmlns:a16="http://schemas.microsoft.com/office/drawing/2014/main" id="{DDC985BF-C462-1DD7-BB89-9937B6727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6C1A55-08F0-56EF-6555-8175FED6E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77D897-C2AE-424C-B9C5-5B119FAF4C7C}" type="slidenum">
              <a:rPr lang="en-US" smtClean="0"/>
              <a:t>‹#›</a:t>
            </a:fld>
            <a:endParaRPr lang="en-US"/>
          </a:p>
        </p:txBody>
      </p:sp>
    </p:spTree>
    <p:extLst>
      <p:ext uri="{BB962C8B-B14F-4D97-AF65-F5344CB8AC3E}">
        <p14:creationId xmlns:p14="http://schemas.microsoft.com/office/powerpoint/2010/main" val="5112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8FEFD-0281-8210-5002-4AB0782356A1}"/>
              </a:ext>
            </a:extLst>
          </p:cNvPr>
          <p:cNvSpPr>
            <a:spLocks noGrp="1"/>
          </p:cNvSpPr>
          <p:nvPr>
            <p:ph idx="1"/>
          </p:nvPr>
        </p:nvSpPr>
        <p:spPr>
          <a:xfrm>
            <a:off x="0" y="911548"/>
            <a:ext cx="12191999" cy="3533842"/>
          </a:xfrm>
        </p:spPr>
        <p:txBody>
          <a:bodyPr>
            <a:normAutofit/>
          </a:bodyPr>
          <a:lstStyle/>
          <a:p>
            <a:pPr marL="457200" algn="ctr">
              <a:lnSpc>
                <a:spcPct val="115000"/>
              </a:lnSpc>
              <a:spcAft>
                <a:spcPts val="800"/>
              </a:spcAft>
              <a:buNone/>
            </a:pPr>
            <a:endParaRPr lang="en-US" sz="4800" b="1" kern="100" dirty="0">
              <a:solidFill>
                <a:schemeClr val="accent6">
                  <a:lumMod val="75000"/>
                </a:schemeClr>
              </a:solidFill>
              <a:latin typeface="+mj-lt"/>
              <a:ea typeface="Aptos" panose="020B0004020202020204" pitchFamily="34" charset="0"/>
              <a:cs typeface="Times New Roman" panose="02020603050405020304" pitchFamily="18" charset="0"/>
            </a:endParaRPr>
          </a:p>
          <a:p>
            <a:pPr marL="457200" algn="ctr">
              <a:lnSpc>
                <a:spcPct val="115000"/>
              </a:lnSpc>
              <a:spcAft>
                <a:spcPts val="800"/>
              </a:spcAft>
              <a:buNone/>
            </a:pPr>
            <a:r>
              <a:rPr lang="en-US" sz="4800" b="1" kern="100" dirty="0">
                <a:solidFill>
                  <a:schemeClr val="accent6">
                    <a:lumMod val="75000"/>
                  </a:schemeClr>
                </a:solidFill>
                <a:latin typeface="+mj-lt"/>
                <a:ea typeface="Aptos" panose="020B0004020202020204" pitchFamily="34" charset="0"/>
                <a:cs typeface="Times New Roman" panose="02020603050405020304" pitchFamily="18" charset="0"/>
              </a:rPr>
              <a:t>Data correction techniques produce better datasets and more reproducible results</a:t>
            </a:r>
          </a:p>
          <a:p>
            <a:pPr marL="457200" algn="ctr">
              <a:lnSpc>
                <a:spcPct val="115000"/>
              </a:lnSpc>
              <a:spcAft>
                <a:spcPts val="800"/>
              </a:spcAft>
              <a:buNone/>
            </a:pPr>
            <a:endParaRPr lang="en-US" sz="3200" b="1" kern="100" dirty="0">
              <a:solidFill>
                <a:schemeClr val="tx1">
                  <a:lumMod val="65000"/>
                  <a:lumOff val="35000"/>
                </a:schemeClr>
              </a:solidFill>
              <a:latin typeface="+mj-lt"/>
              <a:ea typeface="Aptos" panose="020B0004020202020204" pitchFamily="34" charset="0"/>
              <a:cs typeface="Times New Roman" panose="02020603050405020304" pitchFamily="18" charset="0"/>
            </a:endParaRPr>
          </a:p>
          <a:p>
            <a:pPr marL="457200" algn="ctr">
              <a:lnSpc>
                <a:spcPct val="115000"/>
              </a:lnSpc>
              <a:spcAft>
                <a:spcPts val="800"/>
              </a:spcAft>
              <a:buNone/>
            </a:pPr>
            <a:endParaRPr lang="en-US" sz="3200" b="1" kern="100" dirty="0">
              <a:solidFill>
                <a:schemeClr val="tx1">
                  <a:lumMod val="65000"/>
                  <a:lumOff val="35000"/>
                </a:schemeClr>
              </a:solidFill>
              <a:latin typeface="+mj-lt"/>
              <a:ea typeface="Aptos" panose="020B0004020202020204" pitchFamily="34" charset="0"/>
              <a:cs typeface="Times New Roman" panose="02020603050405020304" pitchFamily="18" charset="0"/>
            </a:endParaRPr>
          </a:p>
          <a:p>
            <a:pPr marL="457200" marR="0" algn="ctr">
              <a:lnSpc>
                <a:spcPct val="115000"/>
              </a:lnSpc>
              <a:spcAft>
                <a:spcPts val="800"/>
              </a:spcAft>
              <a:buNone/>
            </a:pPr>
            <a:endParaRPr lang="en-US" b="1" kern="100" dirty="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endParaRPr lang="en-US" sz="1800" i="1" dirty="0">
              <a:solidFill>
                <a:schemeClr val="accent1"/>
              </a:solidFill>
            </a:endParaRPr>
          </a:p>
          <a:p>
            <a:pPr marL="0" indent="0">
              <a:buNone/>
            </a:pPr>
            <a:endParaRPr lang="en-US" sz="1800" i="1" dirty="0">
              <a:solidFill>
                <a:schemeClr val="accent1"/>
              </a:solidFill>
            </a:endParaRPr>
          </a:p>
          <a:p>
            <a:pPr marL="0" indent="0">
              <a:buNone/>
            </a:pPr>
            <a:endParaRPr lang="en-US" sz="1800" i="1" dirty="0">
              <a:solidFill>
                <a:schemeClr val="accent1"/>
              </a:solidFill>
            </a:endParaRPr>
          </a:p>
        </p:txBody>
      </p:sp>
      <p:pic>
        <p:nvPicPr>
          <p:cNvPr id="2" name="Picture 1">
            <a:extLst>
              <a:ext uri="{FF2B5EF4-FFF2-40B4-BE49-F238E27FC236}">
                <a16:creationId xmlns:a16="http://schemas.microsoft.com/office/drawing/2014/main" id="{D40FC6F8-0644-53DA-5129-44990982E36D}"/>
              </a:ext>
            </a:extLst>
          </p:cNvPr>
          <p:cNvPicPr>
            <a:picLocks noChangeAspect="1"/>
          </p:cNvPicPr>
          <p:nvPr/>
        </p:nvPicPr>
        <p:blipFill>
          <a:blip r:embed="rId3"/>
          <a:stretch>
            <a:fillRect/>
          </a:stretch>
        </p:blipFill>
        <p:spPr>
          <a:xfrm>
            <a:off x="487607" y="6035040"/>
            <a:ext cx="1670449" cy="463336"/>
          </a:xfrm>
          <a:prstGeom prst="rect">
            <a:avLst/>
          </a:prstGeom>
        </p:spPr>
      </p:pic>
    </p:spTree>
    <p:extLst>
      <p:ext uri="{BB962C8B-B14F-4D97-AF65-F5344CB8AC3E}">
        <p14:creationId xmlns:p14="http://schemas.microsoft.com/office/powerpoint/2010/main" val="220352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89"/>
            <a:ext cx="12192000" cy="1328899"/>
          </a:xfrm>
          <a:noFill/>
        </p:spPr>
        <p:txBody>
          <a:bodyPr>
            <a:normAutofit/>
          </a:bodyPr>
          <a:lstStyle/>
          <a:p>
            <a:pPr algn="ctr"/>
            <a:r>
              <a:rPr lang="en-US" sz="3600" b="1" dirty="0">
                <a:solidFill>
                  <a:schemeClr val="bg1">
                    <a:lumMod val="50000"/>
                  </a:schemeClr>
                </a:solidFill>
              </a:rPr>
              <a:t>The TruQuant Workflow</a:t>
            </a:r>
            <a:br>
              <a:rPr lang="en-US" sz="3600" b="1" dirty="0"/>
            </a:br>
            <a:endParaRPr lang="en-US" sz="2200" b="1" dirty="0"/>
          </a:p>
        </p:txBody>
      </p:sp>
      <p:pic>
        <p:nvPicPr>
          <p:cNvPr id="5" name="Picture 4">
            <a:extLst>
              <a:ext uri="{FF2B5EF4-FFF2-40B4-BE49-F238E27FC236}">
                <a16:creationId xmlns:a16="http://schemas.microsoft.com/office/drawing/2014/main" id="{882BD5C3-6BFC-4DF8-BB97-E3BB8199E4AE}"/>
              </a:ext>
            </a:extLst>
          </p:cNvPr>
          <p:cNvPicPr>
            <a:picLocks noChangeAspect="1"/>
          </p:cNvPicPr>
          <p:nvPr/>
        </p:nvPicPr>
        <p:blipFill>
          <a:blip r:embed="rId3"/>
          <a:stretch>
            <a:fillRect/>
          </a:stretch>
        </p:blipFill>
        <p:spPr>
          <a:xfrm>
            <a:off x="1265479" y="660174"/>
            <a:ext cx="10007031" cy="5628955"/>
          </a:xfrm>
          <a:prstGeom prst="rect">
            <a:avLst/>
          </a:prstGeom>
        </p:spPr>
      </p:pic>
      <p:sp>
        <p:nvSpPr>
          <p:cNvPr id="6" name="TextBox 5">
            <a:extLst>
              <a:ext uri="{FF2B5EF4-FFF2-40B4-BE49-F238E27FC236}">
                <a16:creationId xmlns:a16="http://schemas.microsoft.com/office/drawing/2014/main" id="{A7DCE219-8AD9-412C-84FB-F8BCE5A993E3}"/>
              </a:ext>
            </a:extLst>
          </p:cNvPr>
          <p:cNvSpPr txBox="1"/>
          <p:nvPr/>
        </p:nvSpPr>
        <p:spPr>
          <a:xfrm>
            <a:off x="7139116" y="6209040"/>
            <a:ext cx="3787405" cy="369332"/>
          </a:xfrm>
          <a:prstGeom prst="rect">
            <a:avLst/>
          </a:prstGeom>
          <a:noFill/>
        </p:spPr>
        <p:txBody>
          <a:bodyPr wrap="square">
            <a:spAutoFit/>
          </a:bodyPr>
          <a:lstStyle/>
          <a:p>
            <a:r>
              <a:rPr lang="en-US" dirty="0"/>
              <a:t>(Fully automated with ClusterFinder)</a:t>
            </a:r>
          </a:p>
        </p:txBody>
      </p:sp>
      <p:pic>
        <p:nvPicPr>
          <p:cNvPr id="3" name="Picture 2">
            <a:extLst>
              <a:ext uri="{FF2B5EF4-FFF2-40B4-BE49-F238E27FC236}">
                <a16:creationId xmlns:a16="http://schemas.microsoft.com/office/drawing/2014/main" id="{9F4F6F39-55B5-54BE-D6D6-09A10EC9A738}"/>
              </a:ext>
            </a:extLst>
          </p:cNvPr>
          <p:cNvPicPr>
            <a:picLocks noChangeAspect="1"/>
          </p:cNvPicPr>
          <p:nvPr/>
        </p:nvPicPr>
        <p:blipFill>
          <a:blip r:embed="rId4"/>
          <a:stretch>
            <a:fillRect/>
          </a:stretch>
        </p:blipFill>
        <p:spPr>
          <a:xfrm>
            <a:off x="240719" y="185624"/>
            <a:ext cx="1670449" cy="463336"/>
          </a:xfrm>
          <a:prstGeom prst="rect">
            <a:avLst/>
          </a:prstGeom>
        </p:spPr>
      </p:pic>
    </p:spTree>
    <p:extLst>
      <p:ext uri="{BB962C8B-B14F-4D97-AF65-F5344CB8AC3E}">
        <p14:creationId xmlns:p14="http://schemas.microsoft.com/office/powerpoint/2010/main" val="55490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990E90-1216-D5BF-99EB-2A09B85FB1A3}"/>
              </a:ext>
            </a:extLst>
          </p:cNvPr>
          <p:cNvGrpSpPr/>
          <p:nvPr/>
        </p:nvGrpSpPr>
        <p:grpSpPr>
          <a:xfrm>
            <a:off x="113899" y="1048257"/>
            <a:ext cx="11963963" cy="5782961"/>
            <a:chOff x="113899" y="1048257"/>
            <a:chExt cx="11963963" cy="5782961"/>
          </a:xfrm>
        </p:grpSpPr>
        <p:grpSp>
          <p:nvGrpSpPr>
            <p:cNvPr id="3" name="Group 2">
              <a:extLst>
                <a:ext uri="{FF2B5EF4-FFF2-40B4-BE49-F238E27FC236}">
                  <a16:creationId xmlns:a16="http://schemas.microsoft.com/office/drawing/2014/main" id="{CFCDDE74-FA16-EE02-428C-2B859E0D6EAB}"/>
                </a:ext>
              </a:extLst>
            </p:cNvPr>
            <p:cNvGrpSpPr/>
            <p:nvPr/>
          </p:nvGrpSpPr>
          <p:grpSpPr>
            <a:xfrm>
              <a:off x="113899" y="1048257"/>
              <a:ext cx="11963963" cy="5782961"/>
              <a:chOff x="113899" y="1048257"/>
              <a:chExt cx="11963963" cy="5782961"/>
            </a:xfrm>
          </p:grpSpPr>
          <p:sp>
            <p:nvSpPr>
              <p:cNvPr id="5" name="Arrow: Bent-Up 4">
                <a:extLst>
                  <a:ext uri="{FF2B5EF4-FFF2-40B4-BE49-F238E27FC236}">
                    <a16:creationId xmlns:a16="http://schemas.microsoft.com/office/drawing/2014/main" id="{6FCEAC14-9A93-7A9F-8A6D-1BE65F1244E5}"/>
                  </a:ext>
                </a:extLst>
              </p:cNvPr>
              <p:cNvSpPr/>
              <p:nvPr/>
            </p:nvSpPr>
            <p:spPr>
              <a:xfrm>
                <a:off x="3206650" y="3058537"/>
                <a:ext cx="532058" cy="584775"/>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706F16-8DAF-E9B3-B1C9-C322FFD0793C}"/>
                  </a:ext>
                </a:extLst>
              </p:cNvPr>
              <p:cNvPicPr>
                <a:picLocks noChangeAspect="1"/>
              </p:cNvPicPr>
              <p:nvPr/>
            </p:nvPicPr>
            <p:blipFill>
              <a:blip r:embed="rId3"/>
              <a:stretch>
                <a:fillRect/>
              </a:stretch>
            </p:blipFill>
            <p:spPr>
              <a:xfrm>
                <a:off x="2321804" y="4796670"/>
                <a:ext cx="1884535" cy="1459222"/>
              </a:xfrm>
              <a:prstGeom prst="rect">
                <a:avLst/>
              </a:prstGeom>
            </p:spPr>
          </p:pic>
          <p:sp>
            <p:nvSpPr>
              <p:cNvPr id="7" name="TextBox 6">
                <a:extLst>
                  <a:ext uri="{FF2B5EF4-FFF2-40B4-BE49-F238E27FC236}">
                    <a16:creationId xmlns:a16="http://schemas.microsoft.com/office/drawing/2014/main" id="{B5840206-04B5-71C1-179A-16935C101D64}"/>
                  </a:ext>
                </a:extLst>
              </p:cNvPr>
              <p:cNvSpPr txBox="1"/>
              <p:nvPr/>
            </p:nvSpPr>
            <p:spPr>
              <a:xfrm>
                <a:off x="113899" y="1397809"/>
                <a:ext cx="2398864" cy="1446550"/>
              </a:xfrm>
              <a:prstGeom prst="rect">
                <a:avLst/>
              </a:prstGeom>
              <a:noFill/>
            </p:spPr>
            <p:txBody>
              <a:bodyPr wrap="square" rtlCol="0">
                <a:spAutoFit/>
              </a:bodyPr>
              <a:lstStyle/>
              <a:p>
                <a:pPr lvl="0" algn="ctr">
                  <a:defRPr/>
                </a:pPr>
                <a:r>
                  <a:rPr lang="en-US" sz="1400" b="1" cap="all" dirty="0">
                    <a:solidFill>
                      <a:srgbClr val="7030A0"/>
                    </a:solidFill>
                    <a:ea typeface="+mj-ea"/>
                    <a:cs typeface="+mj-cs"/>
                  </a:rPr>
                  <a:t>IROA-LTRS</a:t>
                </a:r>
                <a:r>
                  <a:rPr kumimoji="0" lang="en-US" sz="1400" b="1" i="0" u="none" strike="noStrike" kern="1200" cap="none" spc="0" normalizeH="0" baseline="0" noProof="0" dirty="0">
                    <a:ln>
                      <a:noFill/>
                    </a:ln>
                    <a:solidFill>
                      <a:prstClr val="black"/>
                    </a:solidFill>
                    <a:effectLst/>
                    <a:uLnTx/>
                    <a:uFillTx/>
                    <a:ea typeface="+mn-ea"/>
                    <a:cs typeface="+mn-cs"/>
                  </a:rPr>
                  <a:t> </a:t>
                </a:r>
                <a:r>
                  <a:rPr kumimoji="0" lang="en-US" b="1" i="0" u="none" strike="noStrike" kern="1200" cap="none" spc="0" normalizeH="0" baseline="0" noProof="0" dirty="0">
                    <a:ln>
                      <a:noFill/>
                    </a:ln>
                    <a:solidFill>
                      <a:prstClr val="black"/>
                    </a:solidFill>
                    <a:effectLst/>
                    <a:uLnTx/>
                    <a:uFillTx/>
                    <a:ea typeface="+mn-ea"/>
                    <a:cs typeface="+mn-cs"/>
                  </a:rPr>
                  <a:t> </a:t>
                </a:r>
                <a:r>
                  <a:rPr kumimoji="0" lang="en-US" sz="1400" b="1" i="0" u="none" strike="noStrike" kern="1200" cap="none" spc="0" normalizeH="0" baseline="0" noProof="0" dirty="0">
                    <a:ln>
                      <a:noFill/>
                    </a:ln>
                    <a:solidFill>
                      <a:prstClr val="black"/>
                    </a:solidFill>
                    <a:effectLst/>
                    <a:uLnTx/>
                    <a:uFillTx/>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(1:1 mixture of 5% C13 plus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95% C13 </a:t>
                </a:r>
                <a:r>
                  <a:rPr lang="en-US" sz="1400" b="1" dirty="0">
                    <a:solidFill>
                      <a:prstClr val="black"/>
                    </a:solidFill>
                  </a:rPr>
                  <a:t>results in</a:t>
                </a:r>
                <a:r>
                  <a:rPr kumimoji="0" lang="en-US" sz="1400" b="1" i="0" u="none" strike="noStrike" kern="1200" cap="none" spc="0" normalizeH="0" baseline="0" noProof="0" dirty="0">
                    <a:ln>
                      <a:noFill/>
                    </a:ln>
                    <a:solidFill>
                      <a:prstClr val="black"/>
                    </a:solidFill>
                    <a:effectLst/>
                    <a:uLnTx/>
                    <a:uFillTx/>
                    <a:ea typeface="+mn-ea"/>
                    <a:cs typeface="+mn-cs"/>
                  </a:rPr>
                  <a:t> balanced symmetrical, uniquely identifiable peaks)</a:t>
                </a:r>
              </a:p>
            </p:txBody>
          </p:sp>
          <p:sp>
            <p:nvSpPr>
              <p:cNvPr id="8" name="TextBox 7">
                <a:extLst>
                  <a:ext uri="{FF2B5EF4-FFF2-40B4-BE49-F238E27FC236}">
                    <a16:creationId xmlns:a16="http://schemas.microsoft.com/office/drawing/2014/main" id="{B5B17F98-1A83-B762-4FEF-EF59B47CC130}"/>
                  </a:ext>
                </a:extLst>
              </p:cNvPr>
              <p:cNvSpPr txBox="1"/>
              <p:nvPr/>
            </p:nvSpPr>
            <p:spPr>
              <a:xfrm>
                <a:off x="557634" y="2607984"/>
                <a:ext cx="3786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
                </a:r>
              </a:p>
            </p:txBody>
          </p:sp>
          <p:pic>
            <p:nvPicPr>
              <p:cNvPr id="9" name="Picture 8">
                <a:extLst>
                  <a:ext uri="{FF2B5EF4-FFF2-40B4-BE49-F238E27FC236}">
                    <a16:creationId xmlns:a16="http://schemas.microsoft.com/office/drawing/2014/main" id="{537C75F8-3CA5-D21F-FB0C-8E13641DB9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0137" y="2110662"/>
                <a:ext cx="1796423" cy="1083812"/>
              </a:xfrm>
              <a:prstGeom prst="rect">
                <a:avLst/>
              </a:prstGeom>
            </p:spPr>
          </p:pic>
          <p:sp>
            <p:nvSpPr>
              <p:cNvPr id="10" name="TextBox 9">
                <a:extLst>
                  <a:ext uri="{FF2B5EF4-FFF2-40B4-BE49-F238E27FC236}">
                    <a16:creationId xmlns:a16="http://schemas.microsoft.com/office/drawing/2014/main" id="{071CE870-0989-3587-BD89-266F93B39343}"/>
                  </a:ext>
                </a:extLst>
              </p:cNvPr>
              <p:cNvSpPr txBox="1"/>
              <p:nvPr/>
            </p:nvSpPr>
            <p:spPr>
              <a:xfrm>
                <a:off x="5395227" y="2139908"/>
                <a:ext cx="4602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
                </a:r>
              </a:p>
            </p:txBody>
          </p:sp>
          <p:pic>
            <p:nvPicPr>
              <p:cNvPr id="11" name="Picture 10">
                <a:extLst>
                  <a:ext uri="{FF2B5EF4-FFF2-40B4-BE49-F238E27FC236}">
                    <a16:creationId xmlns:a16="http://schemas.microsoft.com/office/drawing/2014/main" id="{3FE9E823-E936-EA5C-9870-C9B3F3725E83}"/>
                  </a:ext>
                </a:extLst>
              </p:cNvPr>
              <p:cNvPicPr>
                <a:picLocks noChangeAspect="1"/>
              </p:cNvPicPr>
              <p:nvPr/>
            </p:nvPicPr>
            <p:blipFill>
              <a:blip r:embed="rId5"/>
              <a:stretch>
                <a:fillRect/>
              </a:stretch>
            </p:blipFill>
            <p:spPr>
              <a:xfrm>
                <a:off x="9333280" y="2598535"/>
                <a:ext cx="1314450" cy="314325"/>
              </a:xfrm>
              <a:prstGeom prst="rect">
                <a:avLst/>
              </a:prstGeom>
            </p:spPr>
          </p:pic>
          <p:sp>
            <p:nvSpPr>
              <p:cNvPr id="12" name="TextBox 11">
                <a:extLst>
                  <a:ext uri="{FF2B5EF4-FFF2-40B4-BE49-F238E27FC236}">
                    <a16:creationId xmlns:a16="http://schemas.microsoft.com/office/drawing/2014/main" id="{BDE4DED0-6053-D3B8-ED3F-389BF5CA1810}"/>
                  </a:ext>
                </a:extLst>
              </p:cNvPr>
              <p:cNvSpPr txBox="1"/>
              <p:nvPr/>
            </p:nvSpPr>
            <p:spPr>
              <a:xfrm>
                <a:off x="8713675" y="2540099"/>
                <a:ext cx="614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D1’</a:t>
                </a:r>
              </a:p>
            </p:txBody>
          </p:sp>
          <p:pic>
            <p:nvPicPr>
              <p:cNvPr id="13" name="Picture 12">
                <a:extLst>
                  <a:ext uri="{FF2B5EF4-FFF2-40B4-BE49-F238E27FC236}">
                    <a16:creationId xmlns:a16="http://schemas.microsoft.com/office/drawing/2014/main" id="{CA2F580B-F6FE-6F16-F8D9-EB842FE5B135}"/>
                  </a:ext>
                </a:extLst>
              </p:cNvPr>
              <p:cNvPicPr>
                <a:picLocks noChangeAspect="1"/>
              </p:cNvPicPr>
              <p:nvPr/>
            </p:nvPicPr>
            <p:blipFill>
              <a:blip r:embed="rId6"/>
              <a:stretch>
                <a:fillRect/>
              </a:stretch>
            </p:blipFill>
            <p:spPr>
              <a:xfrm>
                <a:off x="8978316" y="4496393"/>
                <a:ext cx="3099546" cy="1900531"/>
              </a:xfrm>
              <a:prstGeom prst="rect">
                <a:avLst/>
              </a:prstGeom>
            </p:spPr>
          </p:pic>
          <p:sp>
            <p:nvSpPr>
              <p:cNvPr id="14" name="TextBox 13">
                <a:extLst>
                  <a:ext uri="{FF2B5EF4-FFF2-40B4-BE49-F238E27FC236}">
                    <a16:creationId xmlns:a16="http://schemas.microsoft.com/office/drawing/2014/main" id="{C15C6556-626E-2C35-4021-8F98BA581A48}"/>
                  </a:ext>
                </a:extLst>
              </p:cNvPr>
              <p:cNvSpPr txBox="1"/>
              <p:nvPr/>
            </p:nvSpPr>
            <p:spPr>
              <a:xfrm>
                <a:off x="8383512" y="4666716"/>
                <a:ext cx="614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D2’</a:t>
                </a:r>
              </a:p>
            </p:txBody>
          </p:sp>
          <p:pic>
            <p:nvPicPr>
              <p:cNvPr id="15" name="Picture 14">
                <a:extLst>
                  <a:ext uri="{FF2B5EF4-FFF2-40B4-BE49-F238E27FC236}">
                    <a16:creationId xmlns:a16="http://schemas.microsoft.com/office/drawing/2014/main" id="{8D585D18-4D2F-BE02-9A4F-F91AAB6E22C4}"/>
                  </a:ext>
                </a:extLst>
              </p:cNvPr>
              <p:cNvPicPr>
                <a:picLocks noChangeAspect="1"/>
              </p:cNvPicPr>
              <p:nvPr/>
            </p:nvPicPr>
            <p:blipFill>
              <a:blip r:embed="rId7"/>
              <a:stretch>
                <a:fillRect/>
              </a:stretch>
            </p:blipFill>
            <p:spPr>
              <a:xfrm>
                <a:off x="5010385" y="5006806"/>
                <a:ext cx="3128201" cy="1096040"/>
              </a:xfrm>
              <a:prstGeom prst="rect">
                <a:avLst/>
              </a:prstGeom>
            </p:spPr>
          </p:pic>
          <p:sp>
            <p:nvSpPr>
              <p:cNvPr id="16" name="Arrow: Right 15">
                <a:extLst>
                  <a:ext uri="{FF2B5EF4-FFF2-40B4-BE49-F238E27FC236}">
                    <a16:creationId xmlns:a16="http://schemas.microsoft.com/office/drawing/2014/main" id="{B3D1C27E-138A-3448-7EEB-AE331EB0DF55}"/>
                  </a:ext>
                </a:extLst>
              </p:cNvPr>
              <p:cNvSpPr/>
              <p:nvPr/>
            </p:nvSpPr>
            <p:spPr>
              <a:xfrm rot="10800000">
                <a:off x="8300879" y="5371525"/>
                <a:ext cx="412796" cy="309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3784491B-ED97-AF09-1A8D-62D70DFCC66F}"/>
                  </a:ext>
                </a:extLst>
              </p:cNvPr>
              <p:cNvSpPr txBox="1"/>
              <p:nvPr/>
            </p:nvSpPr>
            <p:spPr>
              <a:xfrm>
                <a:off x="4464393" y="4875487"/>
                <a:ext cx="614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D3’</a:t>
                </a:r>
              </a:p>
            </p:txBody>
          </p:sp>
          <p:sp>
            <p:nvSpPr>
              <p:cNvPr id="18" name="Arrow: Right 17">
                <a:extLst>
                  <a:ext uri="{FF2B5EF4-FFF2-40B4-BE49-F238E27FC236}">
                    <a16:creationId xmlns:a16="http://schemas.microsoft.com/office/drawing/2014/main" id="{CD449A7C-7A86-E63F-0E69-BBAECF2616C7}"/>
                  </a:ext>
                </a:extLst>
              </p:cNvPr>
              <p:cNvSpPr/>
              <p:nvPr/>
            </p:nvSpPr>
            <p:spPr>
              <a:xfrm>
                <a:off x="737665" y="3607384"/>
                <a:ext cx="9413873" cy="3093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BD22A8-23A7-6CC8-7D5E-CFB3EB15DECB}"/>
                  </a:ext>
                </a:extLst>
              </p:cNvPr>
              <p:cNvSpPr txBox="1"/>
              <p:nvPr/>
            </p:nvSpPr>
            <p:spPr>
              <a:xfrm>
                <a:off x="4452124" y="4012561"/>
                <a:ext cx="2009461" cy="646331"/>
              </a:xfrm>
              <a:prstGeom prst="rect">
                <a:avLst/>
              </a:prstGeom>
              <a:noFill/>
            </p:spPr>
            <p:txBody>
              <a:bodyPr wrap="none" rtlCol="0">
                <a:spAutoFit/>
              </a:bodyPr>
              <a:lstStyle/>
              <a:p>
                <a:pPr algn="ctr"/>
                <a:r>
                  <a:rPr lang="en-US" dirty="0"/>
                  <a:t>Mass Spectrometer</a:t>
                </a:r>
              </a:p>
              <a:p>
                <a:pPr algn="ctr"/>
                <a:r>
                  <a:rPr lang="en-US" dirty="0"/>
                  <a:t>Primary Scan</a:t>
                </a:r>
              </a:p>
            </p:txBody>
          </p:sp>
          <p:sp>
            <p:nvSpPr>
              <p:cNvPr id="20" name="Cylinder 19">
                <a:extLst>
                  <a:ext uri="{FF2B5EF4-FFF2-40B4-BE49-F238E27FC236}">
                    <a16:creationId xmlns:a16="http://schemas.microsoft.com/office/drawing/2014/main" id="{CCD6F4FB-B417-3931-148B-A22A64D4C88D}"/>
                  </a:ext>
                </a:extLst>
              </p:cNvPr>
              <p:cNvSpPr/>
              <p:nvPr/>
            </p:nvSpPr>
            <p:spPr>
              <a:xfrm rot="16200000">
                <a:off x="5138363" y="3066218"/>
                <a:ext cx="526093" cy="13783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id="{A8099821-93DE-6B6C-750F-9E9A9DC80D12}"/>
                  </a:ext>
                </a:extLst>
              </p:cNvPr>
              <p:cNvSpPr/>
              <p:nvPr/>
            </p:nvSpPr>
            <p:spPr>
              <a:xfrm rot="16200000">
                <a:off x="3291179" y="3265172"/>
                <a:ext cx="588141" cy="9615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ube 21">
                <a:extLst>
                  <a:ext uri="{FF2B5EF4-FFF2-40B4-BE49-F238E27FC236}">
                    <a16:creationId xmlns:a16="http://schemas.microsoft.com/office/drawing/2014/main" id="{01D9568A-825A-34B4-655F-BDBA7535CAAE}"/>
                  </a:ext>
                </a:extLst>
              </p:cNvPr>
              <p:cNvSpPr/>
              <p:nvPr/>
            </p:nvSpPr>
            <p:spPr>
              <a:xfrm>
                <a:off x="967614" y="3147916"/>
                <a:ext cx="1690807" cy="13634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Chromatographic separation</a:t>
                </a:r>
              </a:p>
              <a:p>
                <a:pPr algn="ctr"/>
                <a:r>
                  <a:rPr lang="en-US" sz="1100" dirty="0"/>
                  <a:t>(LC, HPLC, UPLC,  etc.)</a:t>
                </a:r>
              </a:p>
            </p:txBody>
          </p:sp>
          <p:sp>
            <p:nvSpPr>
              <p:cNvPr id="23" name="Arrow: Bent-Up 22">
                <a:extLst>
                  <a:ext uri="{FF2B5EF4-FFF2-40B4-BE49-F238E27FC236}">
                    <a16:creationId xmlns:a16="http://schemas.microsoft.com/office/drawing/2014/main" id="{C394161B-8CCF-D51A-8B2B-BA5FE81A7E27}"/>
                  </a:ext>
                </a:extLst>
              </p:cNvPr>
              <p:cNvSpPr/>
              <p:nvPr/>
            </p:nvSpPr>
            <p:spPr>
              <a:xfrm>
                <a:off x="6323273" y="3244865"/>
                <a:ext cx="532058" cy="584775"/>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ylinder 23">
                <a:extLst>
                  <a:ext uri="{FF2B5EF4-FFF2-40B4-BE49-F238E27FC236}">
                    <a16:creationId xmlns:a16="http://schemas.microsoft.com/office/drawing/2014/main" id="{6FDE6383-6845-382E-DF54-E9A6EFE2980B}"/>
                  </a:ext>
                </a:extLst>
              </p:cNvPr>
              <p:cNvSpPr/>
              <p:nvPr/>
            </p:nvSpPr>
            <p:spPr>
              <a:xfrm rot="16200000">
                <a:off x="7846699" y="3058533"/>
                <a:ext cx="526093" cy="13783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AF20B92-80F1-66BC-A761-8F5E3DCD01A6}"/>
                  </a:ext>
                </a:extLst>
              </p:cNvPr>
              <p:cNvSpPr txBox="1"/>
              <p:nvPr/>
            </p:nvSpPr>
            <p:spPr>
              <a:xfrm>
                <a:off x="7178276" y="4080992"/>
                <a:ext cx="2009461" cy="646331"/>
              </a:xfrm>
              <a:prstGeom prst="rect">
                <a:avLst/>
              </a:prstGeom>
              <a:noFill/>
            </p:spPr>
            <p:txBody>
              <a:bodyPr wrap="none" rtlCol="0">
                <a:spAutoFit/>
              </a:bodyPr>
              <a:lstStyle/>
              <a:p>
                <a:pPr algn="ctr"/>
                <a:r>
                  <a:rPr lang="en-US" dirty="0"/>
                  <a:t>Mass Spectrometer</a:t>
                </a:r>
              </a:p>
              <a:p>
                <a:pPr algn="ctr"/>
                <a:r>
                  <a:rPr lang="en-US" dirty="0"/>
                  <a:t>Secondary stage</a:t>
                </a:r>
              </a:p>
            </p:txBody>
          </p:sp>
          <p:sp>
            <p:nvSpPr>
              <p:cNvPr id="26" name="TextBox 25">
                <a:extLst>
                  <a:ext uri="{FF2B5EF4-FFF2-40B4-BE49-F238E27FC236}">
                    <a16:creationId xmlns:a16="http://schemas.microsoft.com/office/drawing/2014/main" id="{B2976756-C7D8-27F9-B2BB-C368AFCDF4EC}"/>
                  </a:ext>
                </a:extLst>
              </p:cNvPr>
              <p:cNvSpPr txBox="1"/>
              <p:nvPr/>
            </p:nvSpPr>
            <p:spPr>
              <a:xfrm>
                <a:off x="2659172" y="2360169"/>
                <a:ext cx="2091943" cy="646331"/>
              </a:xfrm>
              <a:prstGeom prst="rect">
                <a:avLst/>
              </a:prstGeom>
              <a:noFill/>
              <a:ln>
                <a:solidFill>
                  <a:schemeClr val="accent1"/>
                </a:solidFill>
              </a:ln>
            </p:spPr>
            <p:txBody>
              <a:bodyPr wrap="square" rtlCol="0">
                <a:spAutoFit/>
              </a:bodyPr>
              <a:lstStyle/>
              <a:p>
                <a:pPr algn="ctr"/>
                <a:r>
                  <a:rPr lang="en-US" dirty="0"/>
                  <a:t>UV, IR, or other</a:t>
                </a:r>
              </a:p>
              <a:p>
                <a:pPr algn="ctr"/>
                <a:r>
                  <a:rPr lang="en-US" dirty="0"/>
                  <a:t>Spectrometer</a:t>
                </a:r>
              </a:p>
            </p:txBody>
          </p:sp>
          <p:sp>
            <p:nvSpPr>
              <p:cNvPr id="27" name="TextBox 26">
                <a:extLst>
                  <a:ext uri="{FF2B5EF4-FFF2-40B4-BE49-F238E27FC236}">
                    <a16:creationId xmlns:a16="http://schemas.microsoft.com/office/drawing/2014/main" id="{08F35E90-0FDF-CFCC-4E2B-D76ACFBFB281}"/>
                  </a:ext>
                </a:extLst>
              </p:cNvPr>
              <p:cNvSpPr txBox="1"/>
              <p:nvPr/>
            </p:nvSpPr>
            <p:spPr>
              <a:xfrm>
                <a:off x="8838753" y="1319078"/>
                <a:ext cx="2668428" cy="954107"/>
              </a:xfrm>
              <a:prstGeom prst="rect">
                <a:avLst/>
              </a:prstGeom>
              <a:noFill/>
            </p:spPr>
            <p:txBody>
              <a:bodyPr wrap="square" rtlCol="0">
                <a:spAutoFit/>
              </a:bodyPr>
              <a:lstStyle/>
              <a:p>
                <a:r>
                  <a:rPr lang="en-US" sz="1400" b="1" dirty="0"/>
                  <a:t>In IROA Ion Mobility the IROA IM peaks retain their patterns perfectly because all IROA isotopomers share the same CCS.</a:t>
                </a:r>
              </a:p>
            </p:txBody>
          </p:sp>
          <p:sp>
            <p:nvSpPr>
              <p:cNvPr id="28" name="Arrow: Right 27">
                <a:extLst>
                  <a:ext uri="{FF2B5EF4-FFF2-40B4-BE49-F238E27FC236}">
                    <a16:creationId xmlns:a16="http://schemas.microsoft.com/office/drawing/2014/main" id="{A8134062-993D-ABC4-9BB2-B80325168323}"/>
                  </a:ext>
                </a:extLst>
              </p:cNvPr>
              <p:cNvSpPr/>
              <p:nvPr/>
            </p:nvSpPr>
            <p:spPr>
              <a:xfrm rot="10800000">
                <a:off x="4424876" y="5371525"/>
                <a:ext cx="412796" cy="309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48B70BD9-EB1F-FECF-A1AF-D8294C51843F}"/>
                  </a:ext>
                </a:extLst>
              </p:cNvPr>
              <p:cNvSpPr txBox="1"/>
              <p:nvPr/>
            </p:nvSpPr>
            <p:spPr>
              <a:xfrm>
                <a:off x="1789434" y="4774024"/>
                <a:ext cx="614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D4’</a:t>
                </a:r>
              </a:p>
            </p:txBody>
          </p:sp>
          <p:sp>
            <p:nvSpPr>
              <p:cNvPr id="30" name="Flowchart: Off-page Connector 29">
                <a:extLst>
                  <a:ext uri="{FF2B5EF4-FFF2-40B4-BE49-F238E27FC236}">
                    <a16:creationId xmlns:a16="http://schemas.microsoft.com/office/drawing/2014/main" id="{041E1BF0-0A29-2CF6-53DF-501B23163078}"/>
                  </a:ext>
                </a:extLst>
              </p:cNvPr>
              <p:cNvSpPr/>
              <p:nvPr/>
            </p:nvSpPr>
            <p:spPr>
              <a:xfrm>
                <a:off x="643486" y="2992784"/>
                <a:ext cx="182880" cy="784773"/>
              </a:xfrm>
              <a:prstGeom prst="flowChartOffpage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3A023FB2-D42D-87C0-8BD4-0BCB3FD40B2B}"/>
                  </a:ext>
                </a:extLst>
              </p:cNvPr>
              <p:cNvSpPr txBox="1"/>
              <p:nvPr/>
            </p:nvSpPr>
            <p:spPr>
              <a:xfrm>
                <a:off x="268478" y="6307998"/>
                <a:ext cx="11809384" cy="523220"/>
              </a:xfrm>
              <a:prstGeom prst="rect">
                <a:avLst/>
              </a:prstGeom>
              <a:noFill/>
            </p:spPr>
            <p:txBody>
              <a:bodyPr wrap="square" rtlCol="0">
                <a:spAutoFit/>
              </a:bodyPr>
              <a:lstStyle/>
              <a:p>
                <a:r>
                  <a:rPr lang="en-US" sz="1400" b="1" dirty="0"/>
                  <a:t>IROA msms  fragmentation, such as SWATH, the IROA peaks retain their patterns (D2’) because wide windows are used. </a:t>
                </a:r>
              </a:p>
              <a:p>
                <a:r>
                  <a:rPr lang="en-US" sz="1400" b="1" dirty="0"/>
                  <a:t>Since all fragments retain their IROA character, their formulae (D3’) and the relationships between them (D4’) are determinable.</a:t>
                </a:r>
              </a:p>
            </p:txBody>
          </p:sp>
          <p:sp>
            <p:nvSpPr>
              <p:cNvPr id="32" name="TextBox 31">
                <a:extLst>
                  <a:ext uri="{FF2B5EF4-FFF2-40B4-BE49-F238E27FC236}">
                    <a16:creationId xmlns:a16="http://schemas.microsoft.com/office/drawing/2014/main" id="{D77E4CAA-CDB5-D716-73C0-84783FCD7EB4}"/>
                  </a:ext>
                </a:extLst>
              </p:cNvPr>
              <p:cNvSpPr txBox="1"/>
              <p:nvPr/>
            </p:nvSpPr>
            <p:spPr>
              <a:xfrm>
                <a:off x="2139582" y="2343189"/>
                <a:ext cx="614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D5’</a:t>
                </a:r>
              </a:p>
            </p:txBody>
          </p:sp>
          <p:grpSp>
            <p:nvGrpSpPr>
              <p:cNvPr id="33" name="Group 32">
                <a:extLst>
                  <a:ext uri="{FF2B5EF4-FFF2-40B4-BE49-F238E27FC236}">
                    <a16:creationId xmlns:a16="http://schemas.microsoft.com/office/drawing/2014/main" id="{9AE87E00-13B5-6C4E-5844-F0D418AE0C99}"/>
                  </a:ext>
                </a:extLst>
              </p:cNvPr>
              <p:cNvGrpSpPr/>
              <p:nvPr/>
            </p:nvGrpSpPr>
            <p:grpSpPr>
              <a:xfrm>
                <a:off x="9646019" y="3048529"/>
                <a:ext cx="562957" cy="1428239"/>
                <a:chOff x="9215715" y="2771905"/>
                <a:chExt cx="562957" cy="1428239"/>
              </a:xfrm>
            </p:grpSpPr>
            <p:sp>
              <p:nvSpPr>
                <p:cNvPr id="36" name="Arrow: Bent-Up 35">
                  <a:extLst>
                    <a:ext uri="{FF2B5EF4-FFF2-40B4-BE49-F238E27FC236}">
                      <a16:creationId xmlns:a16="http://schemas.microsoft.com/office/drawing/2014/main" id="{CD623235-57B7-183C-66ED-C0B61B9DEA0B}"/>
                    </a:ext>
                  </a:extLst>
                </p:cNvPr>
                <p:cNvSpPr/>
                <p:nvPr/>
              </p:nvSpPr>
              <p:spPr>
                <a:xfrm>
                  <a:off x="9215715" y="2771905"/>
                  <a:ext cx="561630" cy="786837"/>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Bent-Up 36">
                  <a:extLst>
                    <a:ext uri="{FF2B5EF4-FFF2-40B4-BE49-F238E27FC236}">
                      <a16:creationId xmlns:a16="http://schemas.microsoft.com/office/drawing/2014/main" id="{8AB9B5B7-18F8-222D-1F75-4A8AA7E13F1F}"/>
                    </a:ext>
                  </a:extLst>
                </p:cNvPr>
                <p:cNvSpPr/>
                <p:nvPr/>
              </p:nvSpPr>
              <p:spPr>
                <a:xfrm flipV="1">
                  <a:off x="9217042" y="3413307"/>
                  <a:ext cx="561630" cy="786837"/>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E8DD71B-7372-5334-378A-52630F498493}"/>
                    </a:ext>
                  </a:extLst>
                </p:cNvPr>
                <p:cNvSpPr/>
                <p:nvPr/>
              </p:nvSpPr>
              <p:spPr>
                <a:xfrm>
                  <a:off x="9625034" y="2898661"/>
                  <a:ext cx="93447" cy="1162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6792160-3167-98C2-EA48-E48DD6D4E5C1}"/>
                    </a:ext>
                  </a:extLst>
                </p:cNvPr>
                <p:cNvSpPr/>
                <p:nvPr/>
              </p:nvSpPr>
              <p:spPr>
                <a:xfrm>
                  <a:off x="9570702" y="2898001"/>
                  <a:ext cx="93447" cy="1162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46FD8FDF-A641-3BB8-AAAE-1D9D73075F7F}"/>
                  </a:ext>
                </a:extLst>
              </p:cNvPr>
              <p:cNvSpPr txBox="1"/>
              <p:nvPr/>
            </p:nvSpPr>
            <p:spPr>
              <a:xfrm>
                <a:off x="4923825" y="1048257"/>
                <a:ext cx="3914928" cy="954107"/>
              </a:xfrm>
              <a:prstGeom prst="rect">
                <a:avLst/>
              </a:prstGeom>
              <a:noFill/>
            </p:spPr>
            <p:txBody>
              <a:bodyPr wrap="square" rtlCol="0">
                <a:spAutoFit/>
              </a:bodyPr>
              <a:lstStyle/>
              <a:p>
                <a:r>
                  <a:rPr lang="en-US" sz="1400" b="1" dirty="0"/>
                  <a:t>The triply redundant information in ms </a:t>
                </a:r>
              </a:p>
              <a:p>
                <a:r>
                  <a:rPr lang="en-US" sz="1400" b="1" dirty="0"/>
                  <a:t>provides </a:t>
                </a:r>
                <a:r>
                  <a:rPr lang="en-US" sz="1400" b="1" dirty="0">
                    <a:solidFill>
                      <a:srgbClr val="7030A0"/>
                    </a:solidFill>
                  </a:rPr>
                  <a:t>formula, retention time, and all of the basic spectral features </a:t>
                </a:r>
                <a:r>
                  <a:rPr lang="en-US" sz="1400" b="1" dirty="0"/>
                  <a:t>needed to find the same features in experimental samples. </a:t>
                </a:r>
              </a:p>
            </p:txBody>
          </p:sp>
          <p:sp>
            <p:nvSpPr>
              <p:cNvPr id="35" name="TextBox 34">
                <a:extLst>
                  <a:ext uri="{FF2B5EF4-FFF2-40B4-BE49-F238E27FC236}">
                    <a16:creationId xmlns:a16="http://schemas.microsoft.com/office/drawing/2014/main" id="{8ADC6A6A-6081-3E9B-C223-6F7E68A03131}"/>
                  </a:ext>
                </a:extLst>
              </p:cNvPr>
              <p:cNvSpPr txBox="1"/>
              <p:nvPr/>
            </p:nvSpPr>
            <p:spPr>
              <a:xfrm>
                <a:off x="2512763" y="1090041"/>
                <a:ext cx="2384763" cy="1169551"/>
              </a:xfrm>
              <a:prstGeom prst="rect">
                <a:avLst/>
              </a:prstGeom>
              <a:noFill/>
            </p:spPr>
            <p:txBody>
              <a:bodyPr wrap="square" rtlCol="0">
                <a:spAutoFit/>
              </a:bodyPr>
              <a:lstStyle/>
              <a:p>
                <a:r>
                  <a:rPr lang="en-US" sz="1400" b="1" dirty="0"/>
                  <a:t>The basic chemical attributes lends support to the mass spectral characteristics collected next. </a:t>
                </a:r>
              </a:p>
            </p:txBody>
          </p:sp>
        </p:grpSp>
        <p:sp>
          <p:nvSpPr>
            <p:cNvPr id="4" name="Arrow: Bent-Up 3">
              <a:extLst>
                <a:ext uri="{FF2B5EF4-FFF2-40B4-BE49-F238E27FC236}">
                  <a16:creationId xmlns:a16="http://schemas.microsoft.com/office/drawing/2014/main" id="{C699D436-6332-047A-5733-41870F0D4C35}"/>
                </a:ext>
              </a:extLst>
            </p:cNvPr>
            <p:cNvSpPr/>
            <p:nvPr/>
          </p:nvSpPr>
          <p:spPr>
            <a:xfrm flipV="1">
              <a:off x="6328893" y="3697888"/>
              <a:ext cx="532058" cy="813475"/>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AE2A53ED-3D46-79E6-AA6E-08B54B16FE40}"/>
              </a:ext>
            </a:extLst>
          </p:cNvPr>
          <p:cNvSpPr txBox="1"/>
          <p:nvPr/>
        </p:nvSpPr>
        <p:spPr>
          <a:xfrm>
            <a:off x="10292786" y="3815375"/>
            <a:ext cx="1763829" cy="769441"/>
          </a:xfrm>
          <a:prstGeom prst="rect">
            <a:avLst/>
          </a:prstGeom>
          <a:noFill/>
        </p:spPr>
        <p:txBody>
          <a:bodyPr wrap="square" rtlCol="0">
            <a:spAutoFit/>
          </a:bodyPr>
          <a:lstStyle/>
          <a:p>
            <a:r>
              <a:rPr lang="en-US" sz="1100" dirty="0"/>
              <a:t>All adducts and fragments</a:t>
            </a:r>
          </a:p>
          <a:p>
            <a:r>
              <a:rPr lang="en-US" sz="1100" dirty="0"/>
              <a:t>have the identical peak pattern of their parent peak.</a:t>
            </a:r>
          </a:p>
        </p:txBody>
      </p:sp>
      <p:sp>
        <p:nvSpPr>
          <p:cNvPr id="41" name="Title 1">
            <a:extLst>
              <a:ext uri="{FF2B5EF4-FFF2-40B4-BE49-F238E27FC236}">
                <a16:creationId xmlns:a16="http://schemas.microsoft.com/office/drawing/2014/main" id="{F98C71FC-F376-E182-9764-FC25D745372D}"/>
              </a:ext>
            </a:extLst>
          </p:cNvPr>
          <p:cNvSpPr txBox="1">
            <a:spLocks/>
          </p:cNvSpPr>
          <p:nvPr/>
        </p:nvSpPr>
        <p:spPr>
          <a:xfrm>
            <a:off x="0" y="79597"/>
            <a:ext cx="12192000" cy="1002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50000"/>
                  </a:schemeClr>
                </a:solidFill>
              </a:rPr>
              <a:t>                  </a:t>
            </a:r>
            <a:r>
              <a:rPr lang="en-US" sz="4000" b="1" dirty="0">
                <a:solidFill>
                  <a:schemeClr val="bg1">
                    <a:lumMod val="50000"/>
                  </a:schemeClr>
                </a:solidFill>
              </a:rPr>
              <a:t>Compound Identification in the </a:t>
            </a:r>
            <a:r>
              <a:rPr lang="en-US" sz="4000" b="1" dirty="0">
                <a:solidFill>
                  <a:srgbClr val="7030A0"/>
                </a:solidFill>
              </a:rPr>
              <a:t>IROA-LTRS</a:t>
            </a:r>
          </a:p>
        </p:txBody>
      </p:sp>
      <p:pic>
        <p:nvPicPr>
          <p:cNvPr id="42" name="Picture 41">
            <a:extLst>
              <a:ext uri="{FF2B5EF4-FFF2-40B4-BE49-F238E27FC236}">
                <a16:creationId xmlns:a16="http://schemas.microsoft.com/office/drawing/2014/main" id="{8D5E2FA3-18FE-DAAB-BAEC-2E04A3F140B6}"/>
              </a:ext>
            </a:extLst>
          </p:cNvPr>
          <p:cNvPicPr>
            <a:picLocks noChangeAspect="1"/>
          </p:cNvPicPr>
          <p:nvPr/>
        </p:nvPicPr>
        <p:blipFill>
          <a:blip r:embed="rId8"/>
          <a:stretch>
            <a:fillRect/>
          </a:stretch>
        </p:blipFill>
        <p:spPr>
          <a:xfrm>
            <a:off x="146763" y="205688"/>
            <a:ext cx="1579001" cy="432854"/>
          </a:xfrm>
          <a:prstGeom prst="rect">
            <a:avLst/>
          </a:prstGeom>
        </p:spPr>
      </p:pic>
    </p:spTree>
    <p:extLst>
      <p:ext uri="{BB962C8B-B14F-4D97-AF65-F5344CB8AC3E}">
        <p14:creationId xmlns:p14="http://schemas.microsoft.com/office/powerpoint/2010/main" val="277028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074656-4A43-CD46-98B4-7740B236BADB}"/>
              </a:ext>
            </a:extLst>
          </p:cNvPr>
          <p:cNvSpPr txBox="1">
            <a:spLocks/>
          </p:cNvSpPr>
          <p:nvPr/>
        </p:nvSpPr>
        <p:spPr>
          <a:xfrm>
            <a:off x="0" y="216655"/>
            <a:ext cx="12403014" cy="731834"/>
          </a:xfrm>
          <a:prstGeom prst="rect">
            <a:avLst/>
          </a:prstGeom>
        </p:spPr>
        <p:txBody>
          <a:bodyPr/>
          <a:lstStyle>
            <a:lvl1pPr algn="ctr" defTabSz="914400" rtl="0" eaLnBrk="1" latinLnBrk="0" hangingPunct="1">
              <a:spcBef>
                <a:spcPct val="0"/>
              </a:spcBef>
              <a:buNone/>
              <a:defRPr sz="4000" b="1" kern="1200">
                <a:solidFill>
                  <a:srgbClr val="A74E15"/>
                </a:solidFill>
                <a:latin typeface="+mj-lt"/>
                <a:ea typeface="+mj-ea"/>
                <a:cs typeface="+mj-cs"/>
              </a:defRPr>
            </a:lvl1pPr>
          </a:lstStyle>
          <a:p>
            <a:pPr algn="l"/>
            <a:r>
              <a:rPr lang="en-US" sz="4400" dirty="0">
                <a:solidFill>
                  <a:srgbClr val="7F7F7F"/>
                </a:solidFill>
              </a:rPr>
              <a:t>                       Suppression Correction Summary</a:t>
            </a:r>
          </a:p>
        </p:txBody>
      </p:sp>
      <p:sp>
        <p:nvSpPr>
          <p:cNvPr id="7" name="Content Placeholder 2">
            <a:extLst>
              <a:ext uri="{FF2B5EF4-FFF2-40B4-BE49-F238E27FC236}">
                <a16:creationId xmlns:a16="http://schemas.microsoft.com/office/drawing/2014/main" id="{1447EA1A-1A51-5015-A2AC-6AB9E81C57DD}"/>
              </a:ext>
            </a:extLst>
          </p:cNvPr>
          <p:cNvSpPr txBox="1">
            <a:spLocks/>
          </p:cNvSpPr>
          <p:nvPr/>
        </p:nvSpPr>
        <p:spPr>
          <a:xfrm>
            <a:off x="943707" y="1854200"/>
            <a:ext cx="10515600" cy="361315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rgbClr val="000000"/>
                </a:solidFill>
                <a:ea typeface="Times New Roman" panose="02020603050405020304" pitchFamily="18" charset="0"/>
              </a:rPr>
              <a:t>In metabolomics accurate quantitation requires trusting that the peak area under the curve is proportional to the concentration.  </a:t>
            </a:r>
          </a:p>
          <a:p>
            <a:r>
              <a:rPr lang="en-US" dirty="0">
                <a:solidFill>
                  <a:srgbClr val="000000"/>
                </a:solidFill>
                <a:ea typeface="Times New Roman" panose="02020603050405020304" pitchFamily="18" charset="0"/>
              </a:rPr>
              <a:t>We know this is not correct and we use the TruQuant workflow to correct the data.</a:t>
            </a:r>
          </a:p>
          <a:p>
            <a:endParaRPr lang="en-US" dirty="0">
              <a:solidFill>
                <a:srgbClr val="000000"/>
              </a:solidFill>
              <a:ea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ea typeface="Times New Roman" panose="02020603050405020304" pitchFamily="18" charset="0"/>
              </a:rPr>
              <a:t>Metabolites in the IROA Internal Standard are spiked into samples at constant concentrations, and the loss of IROA signals due to ion suppression in each sample can be determined.</a:t>
            </a:r>
          </a:p>
          <a:p>
            <a:pPr marL="342900" indent="-342900">
              <a:buFont typeface="Arial" panose="020B0604020202020204" pitchFamily="34" charset="0"/>
              <a:buChar char="•"/>
            </a:pPr>
            <a:r>
              <a:rPr lang="en-US" sz="2000" dirty="0">
                <a:solidFill>
                  <a:srgbClr val="000000"/>
                </a:solidFill>
                <a:ea typeface="Times New Roman" panose="02020603050405020304" pitchFamily="18" charset="0"/>
              </a:rPr>
              <a:t> This information is used to correct for the loss of corresponding natural abundance (NA) signals because the IROA and NA metabolite peaks are generated and analyzed in the same environment and suffer identical suppression.</a:t>
            </a:r>
            <a:endParaRPr lang="en-US" sz="2000" dirty="0"/>
          </a:p>
        </p:txBody>
      </p:sp>
      <p:pic>
        <p:nvPicPr>
          <p:cNvPr id="2" name="Picture 1">
            <a:extLst>
              <a:ext uri="{FF2B5EF4-FFF2-40B4-BE49-F238E27FC236}">
                <a16:creationId xmlns:a16="http://schemas.microsoft.com/office/drawing/2014/main" id="{084641B9-D2CF-71E6-0895-AD668CB7BC5E}"/>
              </a:ext>
            </a:extLst>
          </p:cNvPr>
          <p:cNvPicPr>
            <a:picLocks noChangeAspect="1"/>
          </p:cNvPicPr>
          <p:nvPr/>
        </p:nvPicPr>
        <p:blipFill>
          <a:blip r:embed="rId3"/>
          <a:stretch>
            <a:fillRect/>
          </a:stretch>
        </p:blipFill>
        <p:spPr>
          <a:xfrm>
            <a:off x="358191" y="350904"/>
            <a:ext cx="1664352" cy="463336"/>
          </a:xfrm>
          <a:prstGeom prst="rect">
            <a:avLst/>
          </a:prstGeom>
        </p:spPr>
      </p:pic>
      <p:pic>
        <p:nvPicPr>
          <p:cNvPr id="3" name="Picture 2">
            <a:extLst>
              <a:ext uri="{FF2B5EF4-FFF2-40B4-BE49-F238E27FC236}">
                <a16:creationId xmlns:a16="http://schemas.microsoft.com/office/drawing/2014/main" id="{89142A49-CBC4-EBDC-5C28-4BF5C0000370}"/>
              </a:ext>
            </a:extLst>
          </p:cNvPr>
          <p:cNvPicPr>
            <a:picLocks noChangeAspect="1"/>
          </p:cNvPicPr>
          <p:nvPr/>
        </p:nvPicPr>
        <p:blipFill>
          <a:blip r:embed="rId4"/>
          <a:stretch>
            <a:fillRect/>
          </a:stretch>
        </p:blipFill>
        <p:spPr>
          <a:xfrm>
            <a:off x="54768" y="6347205"/>
            <a:ext cx="1664352" cy="463336"/>
          </a:xfrm>
          <a:prstGeom prst="rect">
            <a:avLst/>
          </a:prstGeom>
        </p:spPr>
      </p:pic>
    </p:spTree>
    <p:extLst>
      <p:ext uri="{BB962C8B-B14F-4D97-AF65-F5344CB8AC3E}">
        <p14:creationId xmlns:p14="http://schemas.microsoft.com/office/powerpoint/2010/main" val="144076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9746-10D2-1AA8-1ADF-1C0065FDE10D}"/>
              </a:ext>
            </a:extLst>
          </p:cNvPr>
          <p:cNvSpPr txBox="1">
            <a:spLocks/>
          </p:cNvSpPr>
          <p:nvPr/>
        </p:nvSpPr>
        <p:spPr>
          <a:xfrm>
            <a:off x="0" y="206989"/>
            <a:ext cx="12192000" cy="817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lumMod val="50000"/>
                  </a:schemeClr>
                </a:solidFill>
              </a:rPr>
              <a:t>Dual MTSUS Normalization</a:t>
            </a:r>
          </a:p>
        </p:txBody>
      </p:sp>
      <p:sp>
        <p:nvSpPr>
          <p:cNvPr id="3" name="Content Placeholder 2">
            <a:extLst>
              <a:ext uri="{FF2B5EF4-FFF2-40B4-BE49-F238E27FC236}">
                <a16:creationId xmlns:a16="http://schemas.microsoft.com/office/drawing/2014/main" id="{198DDEFD-F093-21CC-5B40-C36E781734A4}"/>
              </a:ext>
            </a:extLst>
          </p:cNvPr>
          <p:cNvSpPr txBox="1">
            <a:spLocks/>
          </p:cNvSpPr>
          <p:nvPr/>
        </p:nvSpPr>
        <p:spPr>
          <a:xfrm>
            <a:off x="838200" y="1753038"/>
            <a:ext cx="10515600" cy="3613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dirty="0">
                <a:solidFill>
                  <a:srgbClr val="000000"/>
                </a:solidFill>
                <a:latin typeface="Calibri" panose="020F0502020204030204"/>
                <a:ea typeface="Times New Roman" panose="02020603050405020304" pitchFamily="18" charset="0"/>
              </a:rPr>
              <a:t>In metabolomics error is introduced during sample preparation when sample size and extraction processes vary. TruQuant corrects this using Dual MSTUS normalization.</a:t>
            </a:r>
          </a:p>
          <a:p>
            <a:pPr marL="0" indent="0">
              <a:lnSpc>
                <a:spcPct val="100000"/>
              </a:lnSpc>
              <a:spcBef>
                <a:spcPts val="0"/>
              </a:spcBef>
              <a:buFontTx/>
              <a:buNone/>
              <a:defRPr/>
            </a:pPr>
            <a:endParaRPr lang="en-US" sz="2400" dirty="0">
              <a:solidFill>
                <a:srgbClr val="000000"/>
              </a:solidFill>
              <a:latin typeface="Calibri" panose="020F0502020204030204"/>
              <a:ea typeface="Times New Roman" panose="02020603050405020304" pitchFamily="18" charset="0"/>
            </a:endParaRPr>
          </a:p>
          <a:p>
            <a:r>
              <a:rPr lang="en-US" sz="2000" dirty="0">
                <a:solidFill>
                  <a:srgbClr val="000000"/>
                </a:solidFill>
                <a:ea typeface="Times New Roman" panose="02020603050405020304" pitchFamily="18" charset="0"/>
              </a:rPr>
              <a:t>MSTUS normalization determines a total useful signal value for each sample by excluding all clearly non-relevant signals and then sums the remaining data. </a:t>
            </a:r>
          </a:p>
          <a:p>
            <a:r>
              <a:rPr lang="en-US" sz="2000" dirty="0">
                <a:solidFill>
                  <a:srgbClr val="000000"/>
                </a:solidFill>
                <a:ea typeface="Times New Roman" panose="02020603050405020304" pitchFamily="18" charset="0"/>
              </a:rPr>
              <a:t>Because it uses two MSTUS values, i.e. peaks that are found in both the original natural abundance sample ([MSTUS-12C]) and those peaks found in the IROA-IS sample ([MSTUS-13C]), we refer to this as a “Dual MSTUS algorithm”.</a:t>
            </a:r>
          </a:p>
          <a:p>
            <a:r>
              <a:rPr lang="en-US" sz="2000" dirty="0">
                <a:solidFill>
                  <a:srgbClr val="000000"/>
                </a:solidFill>
                <a:ea typeface="Times New Roman" panose="02020603050405020304" pitchFamily="18" charset="0"/>
              </a:rPr>
              <a:t>The IROA-IS </a:t>
            </a:r>
            <a:r>
              <a:rPr lang="en-US" sz="2000" baseline="30000" dirty="0">
                <a:solidFill>
                  <a:srgbClr val="000000"/>
                </a:solidFill>
                <a:ea typeface="Times New Roman" panose="02020603050405020304" pitchFamily="18" charset="0"/>
              </a:rPr>
              <a:t>13</a:t>
            </a:r>
            <a:r>
              <a:rPr lang="en-US" sz="2000" dirty="0">
                <a:solidFill>
                  <a:srgbClr val="000000"/>
                </a:solidFill>
                <a:ea typeface="Times New Roman" panose="02020603050405020304" pitchFamily="18" charset="0"/>
              </a:rPr>
              <a:t>C values for each metabolite should be equal across all samples, so we adjust each MSTUS-12C value to the corresponding MSTUS-13C value to normalize all </a:t>
            </a:r>
            <a:r>
              <a:rPr lang="en-US" sz="2000" baseline="30000" dirty="0">
                <a:solidFill>
                  <a:srgbClr val="000000"/>
                </a:solidFill>
                <a:ea typeface="Times New Roman" panose="02020603050405020304" pitchFamily="18" charset="0"/>
              </a:rPr>
              <a:t>12</a:t>
            </a:r>
            <a:r>
              <a:rPr lang="en-US" sz="2000" dirty="0">
                <a:solidFill>
                  <a:srgbClr val="000000"/>
                </a:solidFill>
                <a:ea typeface="Times New Roman" panose="02020603050405020304" pitchFamily="18" charset="0"/>
              </a:rPr>
              <a:t>C signals to improve precision and relative quantitation across variable conditions.</a:t>
            </a:r>
            <a:endParaRPr lang="en-US" sz="2000" dirty="0"/>
          </a:p>
        </p:txBody>
      </p:sp>
      <p:pic>
        <p:nvPicPr>
          <p:cNvPr id="4" name="Picture 3">
            <a:extLst>
              <a:ext uri="{FF2B5EF4-FFF2-40B4-BE49-F238E27FC236}">
                <a16:creationId xmlns:a16="http://schemas.microsoft.com/office/drawing/2014/main" id="{28CF9135-39C7-C2D6-812F-30D7066C174E}"/>
              </a:ext>
            </a:extLst>
          </p:cNvPr>
          <p:cNvPicPr>
            <a:picLocks noChangeAspect="1"/>
          </p:cNvPicPr>
          <p:nvPr/>
        </p:nvPicPr>
        <p:blipFill>
          <a:blip r:embed="rId3"/>
          <a:stretch>
            <a:fillRect/>
          </a:stretch>
        </p:blipFill>
        <p:spPr>
          <a:xfrm>
            <a:off x="407618" y="305850"/>
            <a:ext cx="1664352" cy="463336"/>
          </a:xfrm>
          <a:prstGeom prst="rect">
            <a:avLst/>
          </a:prstGeom>
        </p:spPr>
      </p:pic>
      <p:pic>
        <p:nvPicPr>
          <p:cNvPr id="5" name="Picture 4">
            <a:extLst>
              <a:ext uri="{FF2B5EF4-FFF2-40B4-BE49-F238E27FC236}">
                <a16:creationId xmlns:a16="http://schemas.microsoft.com/office/drawing/2014/main" id="{FE7C65ED-EF5C-B2A3-85EF-CF7585DFC1F4}"/>
              </a:ext>
            </a:extLst>
          </p:cNvPr>
          <p:cNvPicPr>
            <a:picLocks noChangeAspect="1"/>
          </p:cNvPicPr>
          <p:nvPr/>
        </p:nvPicPr>
        <p:blipFill>
          <a:blip r:embed="rId4"/>
          <a:stretch>
            <a:fillRect/>
          </a:stretch>
        </p:blipFill>
        <p:spPr>
          <a:xfrm>
            <a:off x="44988" y="6356984"/>
            <a:ext cx="1664352" cy="463336"/>
          </a:xfrm>
          <a:prstGeom prst="rect">
            <a:avLst/>
          </a:prstGeom>
        </p:spPr>
      </p:pic>
    </p:spTree>
    <p:extLst>
      <p:ext uri="{BB962C8B-B14F-4D97-AF65-F5344CB8AC3E}">
        <p14:creationId xmlns:p14="http://schemas.microsoft.com/office/powerpoint/2010/main" val="186843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968FD3-9C9E-2E69-3584-FF21877AB085}"/>
              </a:ext>
            </a:extLst>
          </p:cNvPr>
          <p:cNvPicPr>
            <a:picLocks noChangeAspect="1"/>
          </p:cNvPicPr>
          <p:nvPr/>
        </p:nvPicPr>
        <p:blipFill>
          <a:blip r:embed="rId3"/>
          <a:stretch>
            <a:fillRect/>
          </a:stretch>
        </p:blipFill>
        <p:spPr>
          <a:xfrm>
            <a:off x="391496" y="1912503"/>
            <a:ext cx="4522791" cy="3032994"/>
          </a:xfrm>
          <a:prstGeom prst="rect">
            <a:avLst/>
          </a:prstGeom>
        </p:spPr>
      </p:pic>
      <p:pic>
        <p:nvPicPr>
          <p:cNvPr id="6" name="Picture 5">
            <a:extLst>
              <a:ext uri="{FF2B5EF4-FFF2-40B4-BE49-F238E27FC236}">
                <a16:creationId xmlns:a16="http://schemas.microsoft.com/office/drawing/2014/main" id="{347C18FC-4CFF-1F28-0112-32F946466EE2}"/>
              </a:ext>
            </a:extLst>
          </p:cNvPr>
          <p:cNvPicPr>
            <a:picLocks noChangeAspect="1"/>
          </p:cNvPicPr>
          <p:nvPr/>
        </p:nvPicPr>
        <p:blipFill>
          <a:blip r:embed="rId4"/>
          <a:stretch>
            <a:fillRect/>
          </a:stretch>
        </p:blipFill>
        <p:spPr>
          <a:xfrm>
            <a:off x="5868286" y="2900997"/>
            <a:ext cx="5883150" cy="3853006"/>
          </a:xfrm>
          <a:prstGeom prst="rect">
            <a:avLst/>
          </a:prstGeom>
        </p:spPr>
      </p:pic>
      <p:pic>
        <p:nvPicPr>
          <p:cNvPr id="7" name="Picture 6">
            <a:extLst>
              <a:ext uri="{FF2B5EF4-FFF2-40B4-BE49-F238E27FC236}">
                <a16:creationId xmlns:a16="http://schemas.microsoft.com/office/drawing/2014/main" id="{004D4FE3-763D-C9D0-0DCE-CBC0A7C5D446}"/>
              </a:ext>
            </a:extLst>
          </p:cNvPr>
          <p:cNvPicPr>
            <a:picLocks noChangeAspect="1"/>
          </p:cNvPicPr>
          <p:nvPr/>
        </p:nvPicPr>
        <p:blipFill>
          <a:blip r:embed="rId5"/>
          <a:stretch>
            <a:fillRect/>
          </a:stretch>
        </p:blipFill>
        <p:spPr>
          <a:xfrm>
            <a:off x="8809861" y="1317968"/>
            <a:ext cx="2841813" cy="1622583"/>
          </a:xfrm>
          <a:prstGeom prst="rect">
            <a:avLst/>
          </a:prstGeom>
        </p:spPr>
      </p:pic>
      <p:pic>
        <p:nvPicPr>
          <p:cNvPr id="9" name="Picture 8">
            <a:extLst>
              <a:ext uri="{FF2B5EF4-FFF2-40B4-BE49-F238E27FC236}">
                <a16:creationId xmlns:a16="http://schemas.microsoft.com/office/drawing/2014/main" id="{39DE2544-E58B-E147-4EED-417B59AEEA91}"/>
              </a:ext>
            </a:extLst>
          </p:cNvPr>
          <p:cNvPicPr>
            <a:picLocks noChangeAspect="1"/>
          </p:cNvPicPr>
          <p:nvPr/>
        </p:nvPicPr>
        <p:blipFill>
          <a:blip r:embed="rId6"/>
          <a:stretch>
            <a:fillRect/>
          </a:stretch>
        </p:blipFill>
        <p:spPr>
          <a:xfrm>
            <a:off x="6460838" y="2054189"/>
            <a:ext cx="1273071" cy="739204"/>
          </a:xfrm>
          <a:prstGeom prst="rect">
            <a:avLst/>
          </a:prstGeom>
        </p:spPr>
      </p:pic>
      <p:sp>
        <p:nvSpPr>
          <p:cNvPr id="10" name="Title 9">
            <a:extLst>
              <a:ext uri="{FF2B5EF4-FFF2-40B4-BE49-F238E27FC236}">
                <a16:creationId xmlns:a16="http://schemas.microsoft.com/office/drawing/2014/main" id="{8D1D1C54-A3D7-214A-68F4-F5E7B9F6A1F3}"/>
              </a:ext>
            </a:extLst>
          </p:cNvPr>
          <p:cNvSpPr>
            <a:spLocks noGrp="1"/>
          </p:cNvSpPr>
          <p:nvPr>
            <p:ph type="title"/>
          </p:nvPr>
        </p:nvSpPr>
        <p:spPr>
          <a:xfrm>
            <a:off x="59656" y="-7595"/>
            <a:ext cx="12132344" cy="1325563"/>
          </a:xfrm>
        </p:spPr>
        <p:txBody>
          <a:bodyPr>
            <a:normAutofit fontScale="90000"/>
          </a:bodyPr>
          <a:lstStyle/>
          <a:p>
            <a:r>
              <a:rPr lang="en-US" b="1" dirty="0">
                <a:solidFill>
                  <a:schemeClr val="bg1">
                    <a:lumMod val="50000"/>
                  </a:schemeClr>
                </a:solidFill>
              </a:rPr>
              <a:t>If 8 labs ran the same samples using TruQuant internal standards, how reproducible are the results?</a:t>
            </a:r>
          </a:p>
        </p:txBody>
      </p:sp>
      <p:pic>
        <p:nvPicPr>
          <p:cNvPr id="11" name="Picture 10">
            <a:extLst>
              <a:ext uri="{FF2B5EF4-FFF2-40B4-BE49-F238E27FC236}">
                <a16:creationId xmlns:a16="http://schemas.microsoft.com/office/drawing/2014/main" id="{3B82265A-1151-DF60-D516-B11A2A87D49C}"/>
              </a:ext>
            </a:extLst>
          </p:cNvPr>
          <p:cNvPicPr>
            <a:picLocks noChangeAspect="1"/>
          </p:cNvPicPr>
          <p:nvPr/>
        </p:nvPicPr>
        <p:blipFill>
          <a:blip r:embed="rId7"/>
          <a:stretch>
            <a:fillRect/>
          </a:stretch>
        </p:blipFill>
        <p:spPr>
          <a:xfrm>
            <a:off x="59656" y="6347205"/>
            <a:ext cx="1664352" cy="463336"/>
          </a:xfrm>
          <a:prstGeom prst="rect">
            <a:avLst/>
          </a:prstGeom>
        </p:spPr>
      </p:pic>
    </p:spTree>
    <p:extLst>
      <p:ext uri="{BB962C8B-B14F-4D97-AF65-F5344CB8AC3E}">
        <p14:creationId xmlns:p14="http://schemas.microsoft.com/office/powerpoint/2010/main" val="242551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0984-9186-7FBF-956C-7394E689B5D5}"/>
              </a:ext>
            </a:extLst>
          </p:cNvPr>
          <p:cNvSpPr>
            <a:spLocks noGrp="1"/>
          </p:cNvSpPr>
          <p:nvPr>
            <p:ph type="title"/>
          </p:nvPr>
        </p:nvSpPr>
        <p:spPr>
          <a:xfrm>
            <a:off x="27432" y="762"/>
            <a:ext cx="12191997" cy="1325563"/>
          </a:xfrm>
        </p:spPr>
        <p:txBody>
          <a:bodyPr/>
          <a:lstStyle/>
          <a:p>
            <a:r>
              <a:rPr lang="en-US" b="1" dirty="0">
                <a:solidFill>
                  <a:schemeClr val="bg1">
                    <a:lumMod val="50000"/>
                  </a:schemeClr>
                </a:solidFill>
              </a:rPr>
              <a:t>Normalization extended over multi-batch analyses </a:t>
            </a:r>
          </a:p>
        </p:txBody>
      </p:sp>
      <p:pic>
        <p:nvPicPr>
          <p:cNvPr id="4" name="Picture 3">
            <a:extLst>
              <a:ext uri="{FF2B5EF4-FFF2-40B4-BE49-F238E27FC236}">
                <a16:creationId xmlns:a16="http://schemas.microsoft.com/office/drawing/2014/main" id="{D655A917-0FC4-3C6B-1E57-396E0B2C3B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707" y="1266088"/>
            <a:ext cx="9272664" cy="5283098"/>
          </a:xfrm>
          <a:prstGeom prst="rect">
            <a:avLst/>
          </a:prstGeom>
        </p:spPr>
      </p:pic>
      <p:cxnSp>
        <p:nvCxnSpPr>
          <p:cNvPr id="10" name="Straight Connector 9">
            <a:extLst>
              <a:ext uri="{FF2B5EF4-FFF2-40B4-BE49-F238E27FC236}">
                <a16:creationId xmlns:a16="http://schemas.microsoft.com/office/drawing/2014/main" id="{36D182B4-260E-3DBF-DBA7-C1E2AC20DD64}"/>
              </a:ext>
            </a:extLst>
          </p:cNvPr>
          <p:cNvCxnSpPr>
            <a:cxnSpLocks/>
          </p:cNvCxnSpPr>
          <p:nvPr/>
        </p:nvCxnSpPr>
        <p:spPr>
          <a:xfrm>
            <a:off x="7066521" y="1951244"/>
            <a:ext cx="0" cy="38552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5FC2EB-7D59-F946-2D59-7ACF92E52160}"/>
              </a:ext>
            </a:extLst>
          </p:cNvPr>
          <p:cNvCxnSpPr>
            <a:cxnSpLocks/>
          </p:cNvCxnSpPr>
          <p:nvPr/>
        </p:nvCxnSpPr>
        <p:spPr>
          <a:xfrm>
            <a:off x="8499249" y="1951244"/>
            <a:ext cx="0" cy="38552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9DAC11-92AD-8A56-E80B-CB6C594CB8EF}"/>
              </a:ext>
            </a:extLst>
          </p:cNvPr>
          <p:cNvCxnSpPr>
            <a:cxnSpLocks/>
          </p:cNvCxnSpPr>
          <p:nvPr/>
        </p:nvCxnSpPr>
        <p:spPr>
          <a:xfrm>
            <a:off x="5633794" y="1951244"/>
            <a:ext cx="0" cy="38552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548982-993D-7F93-929F-D2EB147FDFA7}"/>
              </a:ext>
            </a:extLst>
          </p:cNvPr>
          <p:cNvCxnSpPr>
            <a:cxnSpLocks/>
          </p:cNvCxnSpPr>
          <p:nvPr/>
        </p:nvCxnSpPr>
        <p:spPr>
          <a:xfrm>
            <a:off x="4201067" y="1951244"/>
            <a:ext cx="0" cy="38552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F1D99E-F7B5-EAC4-5C84-2E7E8C14E7AF}"/>
              </a:ext>
            </a:extLst>
          </p:cNvPr>
          <p:cNvCxnSpPr>
            <a:cxnSpLocks/>
          </p:cNvCxnSpPr>
          <p:nvPr/>
        </p:nvCxnSpPr>
        <p:spPr>
          <a:xfrm>
            <a:off x="2768340" y="1951244"/>
            <a:ext cx="0" cy="38552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F489E-60BC-1BBF-BF4B-82A0B516037D}"/>
              </a:ext>
            </a:extLst>
          </p:cNvPr>
          <p:cNvSpPr txBox="1"/>
          <p:nvPr/>
        </p:nvSpPr>
        <p:spPr>
          <a:xfrm>
            <a:off x="1588579" y="2800230"/>
            <a:ext cx="881844" cy="369332"/>
          </a:xfrm>
          <a:prstGeom prst="rect">
            <a:avLst/>
          </a:prstGeom>
          <a:noFill/>
        </p:spPr>
        <p:txBody>
          <a:bodyPr wrap="none" rtlCol="0">
            <a:spAutoFit/>
          </a:bodyPr>
          <a:lstStyle/>
          <a:p>
            <a:r>
              <a:rPr lang="en-US" dirty="0"/>
              <a:t>Batch 1</a:t>
            </a:r>
          </a:p>
        </p:txBody>
      </p:sp>
      <p:sp>
        <p:nvSpPr>
          <p:cNvPr id="19" name="TextBox 18">
            <a:extLst>
              <a:ext uri="{FF2B5EF4-FFF2-40B4-BE49-F238E27FC236}">
                <a16:creationId xmlns:a16="http://schemas.microsoft.com/office/drawing/2014/main" id="{FB215FC2-ADA0-E8CB-5367-99CEA47F7E7D}"/>
              </a:ext>
            </a:extLst>
          </p:cNvPr>
          <p:cNvSpPr txBox="1"/>
          <p:nvPr/>
        </p:nvSpPr>
        <p:spPr>
          <a:xfrm>
            <a:off x="3007104" y="2800230"/>
            <a:ext cx="881844" cy="369332"/>
          </a:xfrm>
          <a:prstGeom prst="rect">
            <a:avLst/>
          </a:prstGeom>
          <a:noFill/>
        </p:spPr>
        <p:txBody>
          <a:bodyPr wrap="none" rtlCol="0">
            <a:spAutoFit/>
          </a:bodyPr>
          <a:lstStyle/>
          <a:p>
            <a:r>
              <a:rPr lang="en-US" dirty="0"/>
              <a:t>Batch 2</a:t>
            </a:r>
          </a:p>
        </p:txBody>
      </p:sp>
      <p:sp>
        <p:nvSpPr>
          <p:cNvPr id="20" name="TextBox 19">
            <a:extLst>
              <a:ext uri="{FF2B5EF4-FFF2-40B4-BE49-F238E27FC236}">
                <a16:creationId xmlns:a16="http://schemas.microsoft.com/office/drawing/2014/main" id="{8AAB7C6B-0F5E-5893-7E6F-0C4BBC4C83A8}"/>
              </a:ext>
            </a:extLst>
          </p:cNvPr>
          <p:cNvSpPr txBox="1"/>
          <p:nvPr/>
        </p:nvSpPr>
        <p:spPr>
          <a:xfrm>
            <a:off x="4496085" y="2800230"/>
            <a:ext cx="881844" cy="369332"/>
          </a:xfrm>
          <a:prstGeom prst="rect">
            <a:avLst/>
          </a:prstGeom>
          <a:noFill/>
        </p:spPr>
        <p:txBody>
          <a:bodyPr wrap="none" rtlCol="0">
            <a:spAutoFit/>
          </a:bodyPr>
          <a:lstStyle/>
          <a:p>
            <a:r>
              <a:rPr lang="en-US" dirty="0"/>
              <a:t>Batch 3</a:t>
            </a:r>
          </a:p>
        </p:txBody>
      </p:sp>
      <p:sp>
        <p:nvSpPr>
          <p:cNvPr id="21" name="TextBox 20">
            <a:extLst>
              <a:ext uri="{FF2B5EF4-FFF2-40B4-BE49-F238E27FC236}">
                <a16:creationId xmlns:a16="http://schemas.microsoft.com/office/drawing/2014/main" id="{F975DEDA-E0C8-8BC0-7013-ABAF42775BEC}"/>
              </a:ext>
            </a:extLst>
          </p:cNvPr>
          <p:cNvSpPr txBox="1"/>
          <p:nvPr/>
        </p:nvSpPr>
        <p:spPr>
          <a:xfrm>
            <a:off x="5993859" y="2800230"/>
            <a:ext cx="881844" cy="369332"/>
          </a:xfrm>
          <a:prstGeom prst="rect">
            <a:avLst/>
          </a:prstGeom>
          <a:noFill/>
        </p:spPr>
        <p:txBody>
          <a:bodyPr wrap="none" rtlCol="0">
            <a:spAutoFit/>
          </a:bodyPr>
          <a:lstStyle/>
          <a:p>
            <a:r>
              <a:rPr lang="en-US" dirty="0"/>
              <a:t>Batch 4</a:t>
            </a:r>
          </a:p>
        </p:txBody>
      </p:sp>
      <p:sp>
        <p:nvSpPr>
          <p:cNvPr id="22" name="TextBox 21">
            <a:extLst>
              <a:ext uri="{FF2B5EF4-FFF2-40B4-BE49-F238E27FC236}">
                <a16:creationId xmlns:a16="http://schemas.microsoft.com/office/drawing/2014/main" id="{8C62FB78-8E69-D999-6BDD-3FBFB9C428C5}"/>
              </a:ext>
            </a:extLst>
          </p:cNvPr>
          <p:cNvSpPr txBox="1"/>
          <p:nvPr/>
        </p:nvSpPr>
        <p:spPr>
          <a:xfrm>
            <a:off x="7403983" y="2800230"/>
            <a:ext cx="881844" cy="369332"/>
          </a:xfrm>
          <a:prstGeom prst="rect">
            <a:avLst/>
          </a:prstGeom>
          <a:noFill/>
        </p:spPr>
        <p:txBody>
          <a:bodyPr wrap="none" rtlCol="0">
            <a:spAutoFit/>
          </a:bodyPr>
          <a:lstStyle/>
          <a:p>
            <a:r>
              <a:rPr lang="en-US" dirty="0"/>
              <a:t>Batch 5</a:t>
            </a:r>
          </a:p>
        </p:txBody>
      </p:sp>
      <p:sp>
        <p:nvSpPr>
          <p:cNvPr id="23" name="TextBox 22">
            <a:extLst>
              <a:ext uri="{FF2B5EF4-FFF2-40B4-BE49-F238E27FC236}">
                <a16:creationId xmlns:a16="http://schemas.microsoft.com/office/drawing/2014/main" id="{BD981CC5-2A2C-6E57-D9F4-E05B9A3C21B7}"/>
              </a:ext>
            </a:extLst>
          </p:cNvPr>
          <p:cNvSpPr txBox="1"/>
          <p:nvPr/>
        </p:nvSpPr>
        <p:spPr>
          <a:xfrm>
            <a:off x="8822474" y="2800230"/>
            <a:ext cx="881844" cy="369332"/>
          </a:xfrm>
          <a:prstGeom prst="rect">
            <a:avLst/>
          </a:prstGeom>
          <a:noFill/>
        </p:spPr>
        <p:txBody>
          <a:bodyPr wrap="none" rtlCol="0">
            <a:spAutoFit/>
          </a:bodyPr>
          <a:lstStyle/>
          <a:p>
            <a:r>
              <a:rPr lang="en-US" dirty="0"/>
              <a:t>Batch 6</a:t>
            </a:r>
          </a:p>
        </p:txBody>
      </p:sp>
      <p:pic>
        <p:nvPicPr>
          <p:cNvPr id="25" name="Content Placeholder 24">
            <a:extLst>
              <a:ext uri="{FF2B5EF4-FFF2-40B4-BE49-F238E27FC236}">
                <a16:creationId xmlns:a16="http://schemas.microsoft.com/office/drawing/2014/main" id="{80C8DCE0-990D-2104-1F59-D81D9582BBA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283116" y="1497703"/>
            <a:ext cx="1774228" cy="667371"/>
          </a:xfrm>
        </p:spPr>
      </p:pic>
      <p:sp>
        <p:nvSpPr>
          <p:cNvPr id="26" name="Rectangle 25">
            <a:extLst>
              <a:ext uri="{FF2B5EF4-FFF2-40B4-BE49-F238E27FC236}">
                <a16:creationId xmlns:a16="http://schemas.microsoft.com/office/drawing/2014/main" id="{9E8ABAE2-F43F-929D-2C26-AC63C8E07117}"/>
              </a:ext>
            </a:extLst>
          </p:cNvPr>
          <p:cNvSpPr/>
          <p:nvPr/>
        </p:nvSpPr>
        <p:spPr>
          <a:xfrm>
            <a:off x="1185699" y="1831388"/>
            <a:ext cx="154912" cy="333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224308E-13D5-84BE-29D4-E069054C91A8}"/>
              </a:ext>
            </a:extLst>
          </p:cNvPr>
          <p:cNvPicPr>
            <a:picLocks noChangeAspect="1"/>
          </p:cNvPicPr>
          <p:nvPr/>
        </p:nvPicPr>
        <p:blipFill>
          <a:blip r:embed="rId5"/>
          <a:stretch>
            <a:fillRect/>
          </a:stretch>
        </p:blipFill>
        <p:spPr>
          <a:xfrm>
            <a:off x="10257764" y="6297988"/>
            <a:ext cx="1865538" cy="512108"/>
          </a:xfrm>
          <a:prstGeom prst="rect">
            <a:avLst/>
          </a:prstGeom>
        </p:spPr>
      </p:pic>
    </p:spTree>
    <p:extLst>
      <p:ext uri="{BB962C8B-B14F-4D97-AF65-F5344CB8AC3E}">
        <p14:creationId xmlns:p14="http://schemas.microsoft.com/office/powerpoint/2010/main" val="119547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5E9172-CB72-BCEB-FA94-97E7638AE983}"/>
              </a:ext>
            </a:extLst>
          </p:cNvPr>
          <p:cNvSpPr txBox="1"/>
          <p:nvPr/>
        </p:nvSpPr>
        <p:spPr>
          <a:xfrm>
            <a:off x="1994365" y="2397948"/>
            <a:ext cx="5590185"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ptos" panose="02110004020202020204"/>
                <a:ea typeface="+mn-ea"/>
                <a:cs typeface="+mn-cs"/>
              </a:rPr>
              <a:t>send questions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ptos" panose="02110004020202020204"/>
              </a:rPr>
              <a:t>chris@iroatech.com</a:t>
            </a:r>
            <a:endParaRPr kumimoji="0" lang="en-US" sz="32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4D202A9A-46CA-7924-474D-399FB4139DE9}"/>
              </a:ext>
            </a:extLst>
          </p:cNvPr>
          <p:cNvPicPr>
            <a:picLocks noChangeAspect="1"/>
          </p:cNvPicPr>
          <p:nvPr/>
        </p:nvPicPr>
        <p:blipFill>
          <a:blip r:embed="rId3"/>
          <a:stretch>
            <a:fillRect/>
          </a:stretch>
        </p:blipFill>
        <p:spPr>
          <a:xfrm>
            <a:off x="3120627" y="847962"/>
            <a:ext cx="902733" cy="914400"/>
          </a:xfrm>
          <a:prstGeom prst="rect">
            <a:avLst/>
          </a:prstGeom>
        </p:spPr>
      </p:pic>
      <p:pic>
        <p:nvPicPr>
          <p:cNvPr id="2" name="Picture 1">
            <a:extLst>
              <a:ext uri="{FF2B5EF4-FFF2-40B4-BE49-F238E27FC236}">
                <a16:creationId xmlns:a16="http://schemas.microsoft.com/office/drawing/2014/main" id="{02DFDFFF-1CF9-F75F-9196-E0D150CC4D20}"/>
              </a:ext>
            </a:extLst>
          </p:cNvPr>
          <p:cNvPicPr>
            <a:picLocks noChangeAspect="1"/>
          </p:cNvPicPr>
          <p:nvPr/>
        </p:nvPicPr>
        <p:blipFill>
          <a:blip r:embed="rId4"/>
          <a:stretch>
            <a:fillRect/>
          </a:stretch>
        </p:blipFill>
        <p:spPr>
          <a:xfrm>
            <a:off x="8773736" y="4259279"/>
            <a:ext cx="2194750" cy="2194750"/>
          </a:xfrm>
          <a:prstGeom prst="rect">
            <a:avLst/>
          </a:prstGeom>
        </p:spPr>
      </p:pic>
      <p:sp>
        <p:nvSpPr>
          <p:cNvPr id="3" name="TextBox 2">
            <a:extLst>
              <a:ext uri="{FF2B5EF4-FFF2-40B4-BE49-F238E27FC236}">
                <a16:creationId xmlns:a16="http://schemas.microsoft.com/office/drawing/2014/main" id="{567EDC97-D661-5439-8C83-6C65F6BDF2E0}"/>
              </a:ext>
            </a:extLst>
          </p:cNvPr>
          <p:cNvSpPr txBox="1"/>
          <p:nvPr/>
        </p:nvSpPr>
        <p:spPr>
          <a:xfrm>
            <a:off x="8907503" y="3429000"/>
            <a:ext cx="237619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MD Anderson Cancer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Nature publication</a:t>
            </a:r>
          </a:p>
        </p:txBody>
      </p:sp>
      <p:sp>
        <p:nvSpPr>
          <p:cNvPr id="5" name="TextBox 4">
            <a:extLst>
              <a:ext uri="{FF2B5EF4-FFF2-40B4-BE49-F238E27FC236}">
                <a16:creationId xmlns:a16="http://schemas.microsoft.com/office/drawing/2014/main" id="{F0BFF6BC-30B1-4A79-05B2-19AB126AFEB9}"/>
              </a:ext>
            </a:extLst>
          </p:cNvPr>
          <p:cNvSpPr txBox="1"/>
          <p:nvPr/>
        </p:nvSpPr>
        <p:spPr>
          <a:xfrm>
            <a:off x="8600738" y="294814"/>
            <a:ext cx="2682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IROA Workflow Manual</a:t>
            </a:r>
          </a:p>
        </p:txBody>
      </p:sp>
      <p:pic>
        <p:nvPicPr>
          <p:cNvPr id="9" name="Picture 8">
            <a:extLst>
              <a:ext uri="{FF2B5EF4-FFF2-40B4-BE49-F238E27FC236}">
                <a16:creationId xmlns:a16="http://schemas.microsoft.com/office/drawing/2014/main" id="{D665FCEF-AFA2-3E15-5170-033367080033}"/>
              </a:ext>
            </a:extLst>
          </p:cNvPr>
          <p:cNvPicPr>
            <a:picLocks noChangeAspect="1"/>
          </p:cNvPicPr>
          <p:nvPr/>
        </p:nvPicPr>
        <p:blipFill>
          <a:blip r:embed="rId5"/>
          <a:stretch>
            <a:fillRect/>
          </a:stretch>
        </p:blipFill>
        <p:spPr>
          <a:xfrm>
            <a:off x="8823164" y="756522"/>
            <a:ext cx="2011680" cy="2011680"/>
          </a:xfrm>
          <a:prstGeom prst="rect">
            <a:avLst/>
          </a:prstGeom>
        </p:spPr>
      </p:pic>
    </p:spTree>
    <p:extLst>
      <p:ext uri="{BB962C8B-B14F-4D97-AF65-F5344CB8AC3E}">
        <p14:creationId xmlns:p14="http://schemas.microsoft.com/office/powerpoint/2010/main" val="423312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AAF9A-AB4C-C8C5-C527-3A7C62510B97}"/>
              </a:ext>
            </a:extLst>
          </p:cNvPr>
          <p:cNvSpPr txBox="1">
            <a:spLocks/>
          </p:cNvSpPr>
          <p:nvPr/>
        </p:nvSpPr>
        <p:spPr>
          <a:xfrm>
            <a:off x="0" y="174900"/>
            <a:ext cx="12036829" cy="838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lumMod val="50000"/>
                  </a:schemeClr>
                </a:solidFill>
              </a:rPr>
              <a:t>Sources of Error</a:t>
            </a:r>
          </a:p>
        </p:txBody>
      </p:sp>
      <p:sp>
        <p:nvSpPr>
          <p:cNvPr id="5" name="Content Placeholder 2">
            <a:extLst>
              <a:ext uri="{FF2B5EF4-FFF2-40B4-BE49-F238E27FC236}">
                <a16:creationId xmlns:a16="http://schemas.microsoft.com/office/drawing/2014/main" id="{3FD7CF78-013C-6C5A-9651-0360834E6554}"/>
              </a:ext>
            </a:extLst>
          </p:cNvPr>
          <p:cNvSpPr txBox="1">
            <a:spLocks/>
          </p:cNvSpPr>
          <p:nvPr/>
        </p:nvSpPr>
        <p:spPr>
          <a:xfrm>
            <a:off x="495300" y="1343028"/>
            <a:ext cx="11696700" cy="53530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t>1. </a:t>
            </a:r>
            <a:r>
              <a:rPr lang="en-US" sz="3000" b="1" dirty="0"/>
              <a:t>Suppression losses: </a:t>
            </a:r>
            <a:r>
              <a:rPr lang="en-US" sz="3000" dirty="0"/>
              <a:t>These are significant losses of signal due to</a:t>
            </a:r>
            <a:r>
              <a:rPr lang="en-US" sz="3000" b="1" dirty="0"/>
              <a:t> </a:t>
            </a:r>
            <a:r>
              <a:rPr lang="en-US" sz="3000" dirty="0"/>
              <a:t>co-eluting interferences, biological matrices, sample injection, contaminants, chromatographic conditions, ion sources, etc.</a:t>
            </a:r>
          </a:p>
          <a:p>
            <a:pPr algn="l"/>
            <a:endParaRPr lang="en-US" sz="3000" dirty="0"/>
          </a:p>
          <a:p>
            <a:pPr algn="l"/>
            <a:r>
              <a:rPr lang="en-US" sz="3000" dirty="0"/>
              <a:t>2. </a:t>
            </a:r>
            <a:r>
              <a:rPr lang="en-US" sz="3000" b="1" dirty="0"/>
              <a:t>Normalization</a:t>
            </a:r>
            <a:r>
              <a:rPr lang="en-US" sz="3000" dirty="0"/>
              <a:t> </a:t>
            </a:r>
            <a:r>
              <a:rPr lang="en-US" sz="3000" b="1" dirty="0"/>
              <a:t>variances: </a:t>
            </a:r>
            <a:r>
              <a:rPr lang="en-US" sz="3000" dirty="0"/>
              <a:t>These are significant variations in very small samples and their preparations, including sample size, variable tissue types, or dilutions, losses during sample preparation and other batch effects.</a:t>
            </a:r>
          </a:p>
          <a:p>
            <a:pPr algn="l"/>
            <a:endParaRPr lang="en-US" sz="3000" b="1" dirty="0"/>
          </a:p>
        </p:txBody>
      </p:sp>
      <p:pic>
        <p:nvPicPr>
          <p:cNvPr id="6" name="Picture 5">
            <a:extLst>
              <a:ext uri="{FF2B5EF4-FFF2-40B4-BE49-F238E27FC236}">
                <a16:creationId xmlns:a16="http://schemas.microsoft.com/office/drawing/2014/main" id="{7643CF1C-1AAB-8089-AEE0-EF4763E33801}"/>
              </a:ext>
            </a:extLst>
          </p:cNvPr>
          <p:cNvPicPr>
            <a:picLocks noChangeAspect="1"/>
          </p:cNvPicPr>
          <p:nvPr/>
        </p:nvPicPr>
        <p:blipFill>
          <a:blip r:embed="rId3"/>
          <a:stretch>
            <a:fillRect/>
          </a:stretch>
        </p:blipFill>
        <p:spPr>
          <a:xfrm>
            <a:off x="298587" y="382467"/>
            <a:ext cx="1914310" cy="530398"/>
          </a:xfrm>
          <a:prstGeom prst="rect">
            <a:avLst/>
          </a:prstGeom>
        </p:spPr>
      </p:pic>
    </p:spTree>
    <p:extLst>
      <p:ext uri="{BB962C8B-B14F-4D97-AF65-F5344CB8AC3E}">
        <p14:creationId xmlns:p14="http://schemas.microsoft.com/office/powerpoint/2010/main" val="338506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923" y="1275770"/>
            <a:ext cx="11245175" cy="3539430"/>
          </a:xfrm>
          <a:prstGeom prst="rect">
            <a:avLst/>
          </a:prstGeom>
          <a:noFill/>
        </p:spPr>
        <p:txBody>
          <a:bodyPr wrap="square" rtlCol="0">
            <a:spAutoFit/>
          </a:bodyPr>
          <a:lstStyle/>
          <a:p>
            <a:pPr lvl="0" algn="just"/>
            <a:r>
              <a:rPr lang="en-US" sz="2800" b="1" dirty="0">
                <a:solidFill>
                  <a:srgbClr val="70AD47">
                    <a:lumMod val="50000"/>
                  </a:srgbClr>
                </a:solidFill>
              </a:rPr>
              <a:t>The  IROA (Isotopic Ratio Outlier Analysis) protocols embed specific chemical characteristics into the mass spectral data stream in the form of mathematically definable isotopic patterns based on the universal and random distribution of 95% </a:t>
            </a:r>
            <a:r>
              <a:rPr lang="en-US" sz="2800" b="1" baseline="30000" dirty="0">
                <a:solidFill>
                  <a:srgbClr val="70AD47">
                    <a:lumMod val="50000"/>
                  </a:srgbClr>
                </a:solidFill>
              </a:rPr>
              <a:t>13</a:t>
            </a:r>
            <a:r>
              <a:rPr lang="en-US" sz="2800" b="1" dirty="0">
                <a:solidFill>
                  <a:srgbClr val="70AD47">
                    <a:lumMod val="50000"/>
                  </a:srgbClr>
                </a:solidFill>
              </a:rPr>
              <a:t>C isotopes.</a:t>
            </a:r>
          </a:p>
          <a:p>
            <a:pPr algn="just"/>
            <a:endParaRPr lang="en-US" sz="2800" b="1" dirty="0">
              <a:solidFill>
                <a:prstClr val="black"/>
              </a:solidFill>
            </a:endParaRPr>
          </a:p>
          <a:p>
            <a:pPr algn="just"/>
            <a:r>
              <a:rPr lang="en-US" sz="2800" b="1" dirty="0">
                <a:solidFill>
                  <a:prstClr val="black"/>
                </a:solidFill>
              </a:rPr>
              <a:t>This information is used to retrieve higher quality data, with reduced error, and lowest possible experimental variance when the IROA peak is a constant or Internal Standard.</a:t>
            </a:r>
          </a:p>
        </p:txBody>
      </p:sp>
      <p:sp>
        <p:nvSpPr>
          <p:cNvPr id="3" name="Title 2"/>
          <p:cNvSpPr>
            <a:spLocks noGrp="1"/>
          </p:cNvSpPr>
          <p:nvPr>
            <p:ph type="title"/>
          </p:nvPr>
        </p:nvSpPr>
        <p:spPr>
          <a:xfrm>
            <a:off x="0" y="29980"/>
            <a:ext cx="12192000" cy="1143000"/>
          </a:xfrm>
        </p:spPr>
        <p:txBody>
          <a:bodyPr/>
          <a:lstStyle/>
          <a:p>
            <a:pPr algn="ctr"/>
            <a:r>
              <a:rPr lang="en-US" b="1" dirty="0">
                <a:solidFill>
                  <a:srgbClr val="7F7F7F"/>
                </a:solidFill>
              </a:rPr>
              <a:t>What is IROA?</a:t>
            </a:r>
          </a:p>
        </p:txBody>
      </p:sp>
      <p:pic>
        <p:nvPicPr>
          <p:cNvPr id="4" name="Picture 3">
            <a:extLst>
              <a:ext uri="{FF2B5EF4-FFF2-40B4-BE49-F238E27FC236}">
                <a16:creationId xmlns:a16="http://schemas.microsoft.com/office/drawing/2014/main" id="{09686A5B-0E42-4C7D-8D52-742BF88FC8CF}"/>
              </a:ext>
            </a:extLst>
          </p:cNvPr>
          <p:cNvPicPr>
            <a:picLocks noChangeAspect="1"/>
          </p:cNvPicPr>
          <p:nvPr/>
        </p:nvPicPr>
        <p:blipFill>
          <a:blip r:embed="rId3"/>
          <a:stretch>
            <a:fillRect/>
          </a:stretch>
        </p:blipFill>
        <p:spPr>
          <a:xfrm>
            <a:off x="7045064" y="4454767"/>
            <a:ext cx="3932261" cy="2328874"/>
          </a:xfrm>
          <a:prstGeom prst="rect">
            <a:avLst/>
          </a:prstGeom>
        </p:spPr>
      </p:pic>
      <p:sp>
        <p:nvSpPr>
          <p:cNvPr id="5" name="TextBox 4">
            <a:extLst>
              <a:ext uri="{FF2B5EF4-FFF2-40B4-BE49-F238E27FC236}">
                <a16:creationId xmlns:a16="http://schemas.microsoft.com/office/drawing/2014/main" id="{A1F46F99-9C3E-4E25-B3FA-57422C848328}"/>
              </a:ext>
            </a:extLst>
          </p:cNvPr>
          <p:cNvSpPr txBox="1"/>
          <p:nvPr/>
        </p:nvSpPr>
        <p:spPr>
          <a:xfrm>
            <a:off x="4388796" y="5430088"/>
            <a:ext cx="2497800" cy="369332"/>
          </a:xfrm>
          <a:prstGeom prst="rect">
            <a:avLst/>
          </a:prstGeom>
          <a:noFill/>
        </p:spPr>
        <p:txBody>
          <a:bodyPr wrap="none" rtlCol="0">
            <a:spAutoFit/>
          </a:bodyPr>
          <a:lstStyle/>
          <a:p>
            <a:r>
              <a:rPr lang="en-US" dirty="0"/>
              <a:t>Phenotypic IROA peak -&gt;</a:t>
            </a:r>
          </a:p>
        </p:txBody>
      </p:sp>
      <p:pic>
        <p:nvPicPr>
          <p:cNvPr id="6" name="Picture 5">
            <a:extLst>
              <a:ext uri="{FF2B5EF4-FFF2-40B4-BE49-F238E27FC236}">
                <a16:creationId xmlns:a16="http://schemas.microsoft.com/office/drawing/2014/main" id="{B4A6A311-C6EB-31CD-9CBE-4AEBD4CBC77D}"/>
              </a:ext>
            </a:extLst>
          </p:cNvPr>
          <p:cNvPicPr>
            <a:picLocks noChangeAspect="1"/>
          </p:cNvPicPr>
          <p:nvPr/>
        </p:nvPicPr>
        <p:blipFill>
          <a:blip r:embed="rId4"/>
          <a:stretch>
            <a:fillRect/>
          </a:stretch>
        </p:blipFill>
        <p:spPr>
          <a:xfrm>
            <a:off x="359923" y="108182"/>
            <a:ext cx="2292295" cy="634039"/>
          </a:xfrm>
          <a:prstGeom prst="rect">
            <a:avLst/>
          </a:prstGeom>
        </p:spPr>
      </p:pic>
    </p:spTree>
    <p:extLst>
      <p:ext uri="{BB962C8B-B14F-4D97-AF65-F5344CB8AC3E}">
        <p14:creationId xmlns:p14="http://schemas.microsoft.com/office/powerpoint/2010/main" val="47175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p:cNvSpPr>
            <a:spLocks noGrp="1"/>
          </p:cNvSpPr>
          <p:nvPr>
            <p:ph type="title" idx="4294967295"/>
          </p:nvPr>
        </p:nvSpPr>
        <p:spPr>
          <a:xfrm>
            <a:off x="0" y="136024"/>
            <a:ext cx="12192000" cy="685800"/>
          </a:xfrm>
          <a:prstGeom prst="rect">
            <a:avLst/>
          </a:prstGeom>
        </p:spPr>
        <p:txBody>
          <a:bodyPr>
            <a:noAutofit/>
          </a:bodyPr>
          <a:lstStyle/>
          <a:p>
            <a:pPr algn="ctr"/>
            <a:r>
              <a:rPr lang="en-US" b="1" dirty="0">
                <a:solidFill>
                  <a:srgbClr val="7F7F7F"/>
                </a:solidFill>
              </a:rPr>
              <a:t>Isotopic Patterns</a:t>
            </a:r>
          </a:p>
        </p:txBody>
      </p:sp>
      <p:pic>
        <p:nvPicPr>
          <p:cNvPr id="2" name="Picture 1">
            <a:extLst>
              <a:ext uri="{FF2B5EF4-FFF2-40B4-BE49-F238E27FC236}">
                <a16:creationId xmlns:a16="http://schemas.microsoft.com/office/drawing/2014/main" id="{37B9A465-EF25-4AAA-AF56-7DB484ECCB78}"/>
              </a:ext>
            </a:extLst>
          </p:cNvPr>
          <p:cNvPicPr>
            <a:picLocks noChangeAspect="1"/>
          </p:cNvPicPr>
          <p:nvPr/>
        </p:nvPicPr>
        <p:blipFill>
          <a:blip r:embed="rId3"/>
          <a:stretch>
            <a:fillRect/>
          </a:stretch>
        </p:blipFill>
        <p:spPr>
          <a:xfrm>
            <a:off x="1535797" y="1120589"/>
            <a:ext cx="9120406" cy="5383235"/>
          </a:xfrm>
          <a:prstGeom prst="rect">
            <a:avLst/>
          </a:prstGeom>
        </p:spPr>
      </p:pic>
      <p:sp>
        <p:nvSpPr>
          <p:cNvPr id="4" name="TextBox 3">
            <a:extLst>
              <a:ext uri="{FF2B5EF4-FFF2-40B4-BE49-F238E27FC236}">
                <a16:creationId xmlns:a16="http://schemas.microsoft.com/office/drawing/2014/main" id="{814E4E7C-FBB9-8D78-D7C0-4813E099F465}"/>
              </a:ext>
            </a:extLst>
          </p:cNvPr>
          <p:cNvSpPr txBox="1"/>
          <p:nvPr/>
        </p:nvSpPr>
        <p:spPr>
          <a:xfrm>
            <a:off x="3849625" y="3335154"/>
            <a:ext cx="6806578" cy="707886"/>
          </a:xfrm>
          <a:prstGeom prst="rect">
            <a:avLst/>
          </a:prstGeom>
          <a:noFill/>
        </p:spPr>
        <p:txBody>
          <a:bodyPr wrap="square" rtlCol="0">
            <a:spAutoFit/>
          </a:bodyPr>
          <a:lstStyle/>
          <a:p>
            <a:r>
              <a:rPr lang="en-US" sz="1400" b="1" dirty="0"/>
              <a:t>Arginine has 6 Carbons </a:t>
            </a:r>
          </a:p>
          <a:p>
            <a:r>
              <a:rPr lang="en-US" sz="1300" dirty="0"/>
              <a:t>6.6% (6 x 1.1)  molecules will contain one (1) </a:t>
            </a:r>
            <a:r>
              <a:rPr lang="en-US" sz="1300" baseline="30000" dirty="0"/>
              <a:t>13 </a:t>
            </a:r>
            <a:r>
              <a:rPr lang="en-US" sz="1300" dirty="0"/>
              <a:t>C to every 93.4 (which will contain only </a:t>
            </a:r>
            <a:r>
              <a:rPr lang="en-US" sz="1300" baseline="30000" dirty="0"/>
              <a:t>12</a:t>
            </a:r>
            <a:r>
              <a:rPr lang="en-US" sz="1300" dirty="0"/>
              <a:t>C) </a:t>
            </a:r>
          </a:p>
          <a:p>
            <a:r>
              <a:rPr lang="en-US" sz="1300" dirty="0"/>
              <a:t>Peak height of the M+1 peak as a percentage of the peak height of the M+ peak 6.6/93.4 = 7%</a:t>
            </a:r>
          </a:p>
        </p:txBody>
      </p:sp>
      <p:pic>
        <p:nvPicPr>
          <p:cNvPr id="6" name="Picture 5">
            <a:extLst>
              <a:ext uri="{FF2B5EF4-FFF2-40B4-BE49-F238E27FC236}">
                <a16:creationId xmlns:a16="http://schemas.microsoft.com/office/drawing/2014/main" id="{4C74CB8B-7026-D90F-118A-3025A70CE148}"/>
              </a:ext>
            </a:extLst>
          </p:cNvPr>
          <p:cNvPicPr>
            <a:picLocks noChangeAspect="1"/>
          </p:cNvPicPr>
          <p:nvPr/>
        </p:nvPicPr>
        <p:blipFill>
          <a:blip r:embed="rId4"/>
          <a:stretch>
            <a:fillRect/>
          </a:stretch>
        </p:blipFill>
        <p:spPr>
          <a:xfrm>
            <a:off x="308764" y="247256"/>
            <a:ext cx="1664352" cy="463336"/>
          </a:xfrm>
          <a:prstGeom prst="rect">
            <a:avLst/>
          </a:prstGeom>
        </p:spPr>
      </p:pic>
    </p:spTree>
    <p:extLst>
      <p:ext uri="{BB962C8B-B14F-4D97-AF65-F5344CB8AC3E}">
        <p14:creationId xmlns:p14="http://schemas.microsoft.com/office/powerpoint/2010/main" val="374781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3D9FD-677D-099B-20DD-F5382FE74E97}"/>
            </a:ext>
          </a:extLst>
        </p:cNvPr>
        <p:cNvGrpSpPr/>
        <p:nvPr/>
      </p:nvGrpSpPr>
      <p:grpSpPr>
        <a:xfrm>
          <a:off x="0" y="0"/>
          <a:ext cx="0" cy="0"/>
          <a:chOff x="0" y="0"/>
          <a:chExt cx="0" cy="0"/>
        </a:xfrm>
      </p:grpSpPr>
      <p:sp>
        <p:nvSpPr>
          <p:cNvPr id="117" name="Title 72">
            <a:extLst>
              <a:ext uri="{FF2B5EF4-FFF2-40B4-BE49-F238E27FC236}">
                <a16:creationId xmlns:a16="http://schemas.microsoft.com/office/drawing/2014/main" id="{3B1C736E-E39C-0949-BF5D-4CE4768FFA24}"/>
              </a:ext>
            </a:extLst>
          </p:cNvPr>
          <p:cNvSpPr txBox="1">
            <a:spLocks/>
          </p:cNvSpPr>
          <p:nvPr/>
        </p:nvSpPr>
        <p:spPr>
          <a:xfrm>
            <a:off x="0" y="187320"/>
            <a:ext cx="11958918" cy="685800"/>
          </a:xfrm>
          <a:prstGeom prst="rect">
            <a:avLst/>
          </a:prstGeom>
          <a:solidFill>
            <a:schemeClr val="bg1"/>
          </a:solidFill>
        </p:spPr>
        <p:txBody>
          <a:bodyPr vert="horz" lIns="91440" tIns="45720" rIns="91440" bIns="45720" rtlCol="0" anchor="ctr">
            <a:noAutofit/>
          </a:bodyPr>
          <a:lstStyle/>
          <a:p>
            <a:pPr algn="ctr">
              <a:spcBef>
                <a:spcPct val="0"/>
              </a:spcBef>
              <a:defRPr/>
            </a:pPr>
            <a:r>
              <a:rPr lang="en-US" sz="4000" b="1" dirty="0">
                <a:solidFill>
                  <a:srgbClr val="7F7F7F"/>
                </a:solidFill>
                <a:latin typeface="+mj-lt"/>
                <a:ea typeface="+mj-ea"/>
                <a:cs typeface="+mj-cs"/>
              </a:rPr>
              <a:t>   The </a:t>
            </a:r>
            <a:r>
              <a:rPr lang="en-US" sz="4000" b="1" dirty="0">
                <a:solidFill>
                  <a:srgbClr val="FF0000"/>
                </a:solidFill>
                <a:latin typeface="+mj-lt"/>
                <a:ea typeface="+mj-ea"/>
                <a:cs typeface="+mj-cs"/>
              </a:rPr>
              <a:t>IS </a:t>
            </a:r>
            <a:r>
              <a:rPr lang="en-US" sz="4000" b="1" dirty="0">
                <a:solidFill>
                  <a:srgbClr val="7F7F7F"/>
                </a:solidFill>
                <a:latin typeface="+mj-lt"/>
                <a:ea typeface="+mj-ea"/>
                <a:cs typeface="+mj-cs"/>
              </a:rPr>
              <a:t>(internal Standard)</a:t>
            </a:r>
          </a:p>
        </p:txBody>
      </p:sp>
      <p:pic>
        <p:nvPicPr>
          <p:cNvPr id="2" name="Picture 1">
            <a:extLst>
              <a:ext uri="{FF2B5EF4-FFF2-40B4-BE49-F238E27FC236}">
                <a16:creationId xmlns:a16="http://schemas.microsoft.com/office/drawing/2014/main" id="{FF3977C8-EA7B-CC5F-5C06-41350C86B26F}"/>
              </a:ext>
            </a:extLst>
          </p:cNvPr>
          <p:cNvPicPr>
            <a:picLocks noChangeAspect="1"/>
          </p:cNvPicPr>
          <p:nvPr/>
        </p:nvPicPr>
        <p:blipFill>
          <a:blip r:embed="rId3"/>
          <a:stretch>
            <a:fillRect/>
          </a:stretch>
        </p:blipFill>
        <p:spPr>
          <a:xfrm>
            <a:off x="2096550" y="1165515"/>
            <a:ext cx="9102117" cy="5505165"/>
          </a:xfrm>
          <a:prstGeom prst="rect">
            <a:avLst/>
          </a:prstGeom>
        </p:spPr>
      </p:pic>
      <p:pic>
        <p:nvPicPr>
          <p:cNvPr id="3" name="Picture 2">
            <a:extLst>
              <a:ext uri="{FF2B5EF4-FFF2-40B4-BE49-F238E27FC236}">
                <a16:creationId xmlns:a16="http://schemas.microsoft.com/office/drawing/2014/main" id="{06372A2B-0A55-BCCB-18E1-7B5E467DA8C3}"/>
              </a:ext>
            </a:extLst>
          </p:cNvPr>
          <p:cNvPicPr>
            <a:picLocks noChangeAspect="1"/>
          </p:cNvPicPr>
          <p:nvPr/>
        </p:nvPicPr>
        <p:blipFill>
          <a:blip r:embed="rId4"/>
          <a:stretch>
            <a:fillRect/>
          </a:stretch>
        </p:blipFill>
        <p:spPr>
          <a:xfrm>
            <a:off x="233083" y="341491"/>
            <a:ext cx="1828474" cy="505748"/>
          </a:xfrm>
          <a:prstGeom prst="rect">
            <a:avLst/>
          </a:prstGeom>
        </p:spPr>
      </p:pic>
      <p:sp>
        <p:nvSpPr>
          <p:cNvPr id="4" name="TextBox 3">
            <a:extLst>
              <a:ext uri="{FF2B5EF4-FFF2-40B4-BE49-F238E27FC236}">
                <a16:creationId xmlns:a16="http://schemas.microsoft.com/office/drawing/2014/main" id="{3241A0E5-1CD4-A457-F0DB-85E525FF80BD}"/>
              </a:ext>
            </a:extLst>
          </p:cNvPr>
          <p:cNvSpPr txBox="1"/>
          <p:nvPr/>
        </p:nvSpPr>
        <p:spPr>
          <a:xfrm>
            <a:off x="165149" y="2228671"/>
            <a:ext cx="1896408" cy="923330"/>
          </a:xfrm>
          <a:prstGeom prst="rect">
            <a:avLst/>
          </a:prstGeom>
          <a:noFill/>
        </p:spPr>
        <p:txBody>
          <a:bodyPr wrap="square">
            <a:spAutoFit/>
          </a:bodyPr>
          <a:lstStyle/>
          <a:p>
            <a:r>
              <a:rPr lang="en-US" baseline="30000" dirty="0"/>
              <a:t>13</a:t>
            </a:r>
            <a:r>
              <a:rPr lang="en-US" dirty="0"/>
              <a:t>C 95% -labeled, 600-1000 unique </a:t>
            </a:r>
          </a:p>
          <a:p>
            <a:r>
              <a:rPr lang="en-US" dirty="0"/>
              <a:t>Compounds</a:t>
            </a:r>
          </a:p>
        </p:txBody>
      </p:sp>
    </p:spTree>
    <p:extLst>
      <p:ext uri="{BB962C8B-B14F-4D97-AF65-F5344CB8AC3E}">
        <p14:creationId xmlns:p14="http://schemas.microsoft.com/office/powerpoint/2010/main" val="78524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BF78-9EAF-E9EF-6991-32B8D151FD1A}"/>
              </a:ext>
            </a:extLst>
          </p:cNvPr>
          <p:cNvSpPr>
            <a:spLocks noGrp="1"/>
          </p:cNvSpPr>
          <p:nvPr>
            <p:ph type="title"/>
          </p:nvPr>
        </p:nvSpPr>
        <p:spPr>
          <a:xfrm>
            <a:off x="0" y="1"/>
            <a:ext cx="12192000" cy="1028700"/>
          </a:xfrm>
        </p:spPr>
        <p:txBody>
          <a:bodyPr/>
          <a:lstStyle/>
          <a:p>
            <a:pPr algn="r"/>
            <a:r>
              <a:rPr lang="en-US" b="1" dirty="0">
                <a:solidFill>
                  <a:schemeClr val="bg1">
                    <a:lumMod val="50000"/>
                  </a:schemeClr>
                </a:solidFill>
              </a:rPr>
              <a:t>Isotopolog patterns are isotopic envelopes</a:t>
            </a:r>
          </a:p>
        </p:txBody>
      </p:sp>
      <p:sp>
        <p:nvSpPr>
          <p:cNvPr id="6" name="TextBox 5">
            <a:extLst>
              <a:ext uri="{FF2B5EF4-FFF2-40B4-BE49-F238E27FC236}">
                <a16:creationId xmlns:a16="http://schemas.microsoft.com/office/drawing/2014/main" id="{81D42174-A851-AF56-0084-23BB6BC8862C}"/>
              </a:ext>
            </a:extLst>
          </p:cNvPr>
          <p:cNvSpPr txBox="1"/>
          <p:nvPr/>
        </p:nvSpPr>
        <p:spPr>
          <a:xfrm>
            <a:off x="286522" y="3321411"/>
            <a:ext cx="11791950" cy="2246769"/>
          </a:xfrm>
          <a:prstGeom prst="rect">
            <a:avLst/>
          </a:prstGeom>
          <a:noFill/>
        </p:spPr>
        <p:txBody>
          <a:bodyPr wrap="square" rtlCol="0">
            <a:spAutoFit/>
          </a:bodyPr>
          <a:lstStyle/>
          <a:p>
            <a:r>
              <a:rPr lang="en-US" sz="1400" b="1" i="0" u="none" strike="noStrike" baseline="0" dirty="0">
                <a:solidFill>
                  <a:srgbClr val="000000"/>
                </a:solidFill>
                <a:latin typeface="Segoe UI" panose="020B0502040204020203" pitchFamily="34" charset="0"/>
              </a:rPr>
              <a:t>The relative heights of each </a:t>
            </a:r>
            <a:r>
              <a:rPr lang="en-US" sz="1400" b="1" i="0" u="none" strike="noStrike" baseline="0" dirty="0" err="1">
                <a:solidFill>
                  <a:srgbClr val="000000"/>
                </a:solidFill>
                <a:latin typeface="Segoe UI" panose="020B0502040204020203" pitchFamily="34" charset="0"/>
              </a:rPr>
              <a:t>isotopolog</a:t>
            </a:r>
            <a:r>
              <a:rPr lang="en-US" sz="1400" b="1" i="0" u="none" strike="noStrike" baseline="0" dirty="0">
                <a:solidFill>
                  <a:srgbClr val="000000"/>
                </a:solidFill>
                <a:latin typeface="Segoe UI" panose="020B0502040204020203" pitchFamily="34" charset="0"/>
              </a:rPr>
              <a:t> peak in a ladder is determined by the isotopic balances of the source materials. </a:t>
            </a:r>
            <a:r>
              <a:rPr lang="en-US" sz="1400" b="0" i="0" u="none" strike="noStrike" baseline="0" dirty="0">
                <a:solidFill>
                  <a:srgbClr val="000000"/>
                </a:solidFill>
                <a:latin typeface="Segoe UI" panose="020B0502040204020203" pitchFamily="34" charset="0"/>
              </a:rPr>
              <a:t>The height of the peaks of isotopically defined compounds (enriched in a single element such as carbon) may be effectively calculated</a:t>
            </a:r>
            <a:r>
              <a:rPr lang="en-US" sz="1400" b="1" i="0" u="none" strike="noStrike" baseline="30000" dirty="0">
                <a:solidFill>
                  <a:srgbClr val="000000"/>
                </a:solidFill>
                <a:latin typeface="Segoe UI" panose="020B0502040204020203" pitchFamily="34" charset="0"/>
              </a:rPr>
              <a:t>1</a:t>
            </a:r>
          </a:p>
          <a:p>
            <a:endParaRPr lang="en-US" sz="1400" b="0" i="0" u="none" strike="noStrike" baseline="0" dirty="0">
              <a:solidFill>
                <a:srgbClr val="000000"/>
              </a:solidFill>
              <a:latin typeface="Segoe UI" panose="020B0502040204020203" pitchFamily="34" charset="0"/>
            </a:endParaRP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rPr>
              <a:t>In the case of tryptophan, the base peak is still the C13 monoisotopic peak and represents only about half molecules in the internal standard.</a:t>
            </a:r>
          </a:p>
          <a:p>
            <a:pPr marL="285750" indent="-285750">
              <a:buFont typeface="Arial" panose="020B0604020202020204" pitchFamily="34" charset="0"/>
              <a:buChar char="•"/>
            </a:pPr>
            <a:endParaRPr lang="en-US" sz="1400" b="0" i="0" u="none" strike="noStrike" baseline="0" dirty="0">
              <a:solidFill>
                <a:srgbClr val="000000"/>
              </a:solidFill>
              <a:latin typeface="Segoe UI" panose="020B0502040204020203" pitchFamily="34" charset="0"/>
            </a:endParaRPr>
          </a:p>
          <a:p>
            <a:pPr marL="285750" indent="-285750">
              <a:buFont typeface="Arial" panose="020B0604020202020204" pitchFamily="34" charset="0"/>
              <a:buChar char="•"/>
            </a:pPr>
            <a:r>
              <a:rPr lang="en-US" sz="1400" dirty="0">
                <a:solidFill>
                  <a:srgbClr val="000000"/>
                </a:solidFill>
                <a:latin typeface="Segoe UI" panose="020B0502040204020203" pitchFamily="34" charset="0"/>
              </a:rPr>
              <a:t>The height of the base peak is never indicative of concentration; rather </a:t>
            </a:r>
            <a:r>
              <a:rPr lang="en-US" sz="1400" b="1" dirty="0">
                <a:solidFill>
                  <a:srgbClr val="000000"/>
                </a:solidFill>
                <a:latin typeface="Segoe UI" panose="020B0502040204020203" pitchFamily="34" charset="0"/>
              </a:rPr>
              <a:t>the sum of all peaks from each collection must be considered</a:t>
            </a:r>
            <a:r>
              <a:rPr lang="en-US" sz="1400" dirty="0">
                <a:solidFill>
                  <a:srgbClr val="000000"/>
                </a:solidFill>
                <a:latin typeface="Segoe UI" panose="020B0502040204020203" pitchFamily="34" charset="0"/>
              </a:rPr>
              <a:t>. </a:t>
            </a:r>
          </a:p>
          <a:p>
            <a:pPr marL="285750" indent="-285750">
              <a:buFont typeface="Arial" panose="020B0604020202020204" pitchFamily="34" charset="0"/>
              <a:buChar char="•"/>
            </a:pPr>
            <a:endParaRPr lang="en-US" sz="1400" b="0" i="0" u="none" strike="noStrike" baseline="0" dirty="0">
              <a:solidFill>
                <a:srgbClr val="000000"/>
              </a:solidFill>
              <a:latin typeface="Segoe UI" panose="020B0502040204020203" pitchFamily="34" charset="0"/>
            </a:endParaRP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rPr>
              <a:t>The base peak for an IROA compound with more than 20 carbons will no longer be the C13 monoisotopic peak. Instead, depending on the number of carbons, it will become one of the lower mass </a:t>
            </a:r>
            <a:r>
              <a:rPr lang="en-US" sz="1400" b="0" i="0" u="none" strike="noStrike" baseline="0" dirty="0" err="1">
                <a:solidFill>
                  <a:srgbClr val="000000"/>
                </a:solidFill>
                <a:latin typeface="Segoe UI" panose="020B0502040204020203" pitchFamily="34" charset="0"/>
              </a:rPr>
              <a:t>isotopologs</a:t>
            </a:r>
            <a:r>
              <a:rPr lang="en-US" sz="1400" b="0" i="0" u="none" strike="noStrike" baseline="0" dirty="0">
                <a:solidFill>
                  <a:srgbClr val="000000"/>
                </a:solidFill>
                <a:latin typeface="Segoe UI" panose="020B0502040204020203" pitchFamily="34" charset="0"/>
              </a:rPr>
              <a:t>. This is because as the number of atoms in a molecule increases, the probability that the entire molecule contains at least one heavy isotope also increases. </a:t>
            </a:r>
            <a:endParaRPr lang="en-US" sz="1400" dirty="0"/>
          </a:p>
        </p:txBody>
      </p:sp>
      <p:sp>
        <p:nvSpPr>
          <p:cNvPr id="4" name="TextBox 3">
            <a:extLst>
              <a:ext uri="{FF2B5EF4-FFF2-40B4-BE49-F238E27FC236}">
                <a16:creationId xmlns:a16="http://schemas.microsoft.com/office/drawing/2014/main" id="{66863171-6384-E118-7329-B1DDEC90D321}"/>
              </a:ext>
            </a:extLst>
          </p:cNvPr>
          <p:cNvSpPr txBox="1"/>
          <p:nvPr/>
        </p:nvSpPr>
        <p:spPr>
          <a:xfrm>
            <a:off x="3965608" y="1351727"/>
            <a:ext cx="7584707" cy="954107"/>
          </a:xfrm>
          <a:prstGeom prst="rect">
            <a:avLst/>
          </a:prstGeom>
          <a:noFill/>
        </p:spPr>
        <p:txBody>
          <a:bodyPr wrap="square" rtlCol="0">
            <a:spAutoFit/>
          </a:bodyPr>
          <a:lstStyle/>
          <a:p>
            <a:r>
              <a:rPr lang="en-US" sz="1400" dirty="0">
                <a:solidFill>
                  <a:srgbClr val="000000"/>
                </a:solidFill>
                <a:latin typeface="Segoe UI" panose="020B0502040204020203" pitchFamily="34" charset="0"/>
              </a:rPr>
              <a:t>The ladder contains an equal concentration of molecules (1:1) from both sources:</a:t>
            </a:r>
          </a:p>
          <a:p>
            <a:r>
              <a:rPr lang="en-US" sz="1400" dirty="0">
                <a:solidFill>
                  <a:srgbClr val="000000"/>
                </a:solidFill>
                <a:latin typeface="Segoe UI" panose="020B0502040204020203" pitchFamily="34" charset="0"/>
              </a:rPr>
              <a:t>the right (95% </a:t>
            </a:r>
            <a:r>
              <a:rPr lang="en-US" sz="1400" baseline="30000" dirty="0">
                <a:solidFill>
                  <a:srgbClr val="000000"/>
                </a:solidFill>
                <a:latin typeface="Segoe UI" panose="020B0502040204020203" pitchFamily="34" charset="0"/>
              </a:rPr>
              <a:t>13</a:t>
            </a:r>
            <a:r>
              <a:rPr lang="en-US" sz="1400" dirty="0">
                <a:solidFill>
                  <a:srgbClr val="000000"/>
                </a:solidFill>
                <a:latin typeface="Segoe UI" panose="020B0502040204020203" pitchFamily="34" charset="0"/>
              </a:rPr>
              <a:t>C) and left side (1.1% </a:t>
            </a:r>
            <a:r>
              <a:rPr lang="en-US" sz="1400" baseline="30000" dirty="0">
                <a:solidFill>
                  <a:srgbClr val="000000"/>
                </a:solidFill>
                <a:latin typeface="Segoe UI" panose="020B0502040204020203" pitchFamily="34" charset="0"/>
              </a:rPr>
              <a:t>13</a:t>
            </a:r>
            <a:r>
              <a:rPr lang="en-US" sz="1400" dirty="0">
                <a:solidFill>
                  <a:srgbClr val="000000"/>
                </a:solidFill>
                <a:latin typeface="Segoe UI" panose="020B0502040204020203" pitchFamily="34" charset="0"/>
              </a:rPr>
              <a:t>C natural abundance).</a:t>
            </a:r>
          </a:p>
          <a:p>
            <a:endParaRPr lang="en-US" sz="1400" dirty="0">
              <a:solidFill>
                <a:srgbClr val="000000"/>
              </a:solidFill>
              <a:latin typeface="Segoe UI" panose="020B0502040204020203" pitchFamily="34" charset="0"/>
            </a:endParaRPr>
          </a:p>
          <a:p>
            <a:r>
              <a:rPr lang="en-US" sz="1400" dirty="0">
                <a:solidFill>
                  <a:srgbClr val="000000"/>
                </a:solidFill>
                <a:latin typeface="Segoe UI" panose="020B0502040204020203" pitchFamily="34" charset="0"/>
              </a:rPr>
              <a:t>However, the molecules are distributed very differently.</a:t>
            </a:r>
            <a:endParaRPr lang="en-US" sz="1400" dirty="0"/>
          </a:p>
        </p:txBody>
      </p:sp>
      <p:sp>
        <p:nvSpPr>
          <p:cNvPr id="5" name="TextBox 4">
            <a:extLst>
              <a:ext uri="{FF2B5EF4-FFF2-40B4-BE49-F238E27FC236}">
                <a16:creationId xmlns:a16="http://schemas.microsoft.com/office/drawing/2014/main" id="{039C05B8-00E9-552E-C648-4B638B6A2F5E}"/>
              </a:ext>
            </a:extLst>
          </p:cNvPr>
          <p:cNvSpPr txBox="1"/>
          <p:nvPr/>
        </p:nvSpPr>
        <p:spPr>
          <a:xfrm>
            <a:off x="0" y="6119335"/>
            <a:ext cx="12192000" cy="728405"/>
          </a:xfrm>
          <a:prstGeom prst="rect">
            <a:avLst/>
          </a:prstGeom>
          <a:noFill/>
        </p:spPr>
        <p:txBody>
          <a:bodyPr wrap="square" rtlCol="0">
            <a:spAutoFit/>
          </a:bodyPr>
          <a:lstStyle/>
          <a:p>
            <a:r>
              <a:rPr lang="en-US" baseline="30000" dirty="0">
                <a:solidFill>
                  <a:srgbClr val="000000"/>
                </a:solidFill>
              </a:rPr>
              <a:t>         </a:t>
            </a:r>
            <a:r>
              <a:rPr lang="en-US" sz="1700" baseline="30000" dirty="0">
                <a:solidFill>
                  <a:srgbClr val="000000"/>
                </a:solidFill>
              </a:rPr>
              <a:t>1Calculated using the binomial expansion of the expression (12C% + 13C%)N - where N equals the number of carbons, and 12C% and 13C% equals the relative isotopic abundance. </a:t>
            </a:r>
          </a:p>
          <a:p>
            <a:r>
              <a:rPr lang="en-US" sz="1700" baseline="30000" dirty="0">
                <a:solidFill>
                  <a:srgbClr val="000000"/>
                </a:solidFill>
              </a:rPr>
              <a:t>            </a:t>
            </a:r>
            <a:r>
              <a:rPr lang="en-US" sz="1700" baseline="30000" dirty="0"/>
              <a:t>This is technically a polynomial expansion in which the dominance of carbon makes the remaining terms less important.</a:t>
            </a:r>
          </a:p>
          <a:p>
            <a:endParaRPr lang="en-US" dirty="0"/>
          </a:p>
        </p:txBody>
      </p:sp>
      <p:pic>
        <p:nvPicPr>
          <p:cNvPr id="11" name="Picture 10" descr="A graph with arrows and numbers&#10;&#10;AI-generated content may be incorrect.">
            <a:extLst>
              <a:ext uri="{FF2B5EF4-FFF2-40B4-BE49-F238E27FC236}">
                <a16:creationId xmlns:a16="http://schemas.microsoft.com/office/drawing/2014/main" id="{0567B7F6-F50D-8C1A-622B-AE812973D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34" y="858933"/>
            <a:ext cx="2471675" cy="2377463"/>
          </a:xfrm>
          <a:prstGeom prst="rect">
            <a:avLst/>
          </a:prstGeom>
        </p:spPr>
      </p:pic>
      <p:pic>
        <p:nvPicPr>
          <p:cNvPr id="3" name="Picture 2">
            <a:extLst>
              <a:ext uri="{FF2B5EF4-FFF2-40B4-BE49-F238E27FC236}">
                <a16:creationId xmlns:a16="http://schemas.microsoft.com/office/drawing/2014/main" id="{D04A83D5-37E3-52F9-381F-327A645E0269}"/>
              </a:ext>
            </a:extLst>
          </p:cNvPr>
          <p:cNvPicPr>
            <a:picLocks noChangeAspect="1"/>
          </p:cNvPicPr>
          <p:nvPr/>
        </p:nvPicPr>
        <p:blipFill>
          <a:blip r:embed="rId4"/>
          <a:stretch>
            <a:fillRect/>
          </a:stretch>
        </p:blipFill>
        <p:spPr>
          <a:xfrm>
            <a:off x="174641" y="236963"/>
            <a:ext cx="1670449" cy="463336"/>
          </a:xfrm>
          <a:prstGeom prst="rect">
            <a:avLst/>
          </a:prstGeom>
        </p:spPr>
      </p:pic>
    </p:spTree>
    <p:extLst>
      <p:ext uri="{BB962C8B-B14F-4D97-AF65-F5344CB8AC3E}">
        <p14:creationId xmlns:p14="http://schemas.microsoft.com/office/powerpoint/2010/main" val="182020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4EE5-E9E1-3CCE-6499-ED1A4F7F3EB6}"/>
              </a:ext>
            </a:extLst>
          </p:cNvPr>
          <p:cNvSpPr txBox="1">
            <a:spLocks/>
          </p:cNvSpPr>
          <p:nvPr/>
        </p:nvSpPr>
        <p:spPr>
          <a:xfrm>
            <a:off x="214957" y="290917"/>
            <a:ext cx="11848122" cy="6178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50000"/>
                  </a:schemeClr>
                </a:solidFill>
              </a:rPr>
              <a:t>                    Suppression-correction and Normalization</a:t>
            </a:r>
          </a:p>
        </p:txBody>
      </p:sp>
      <p:sp>
        <p:nvSpPr>
          <p:cNvPr id="3" name="Content Placeholder 2">
            <a:extLst>
              <a:ext uri="{FF2B5EF4-FFF2-40B4-BE49-F238E27FC236}">
                <a16:creationId xmlns:a16="http://schemas.microsoft.com/office/drawing/2014/main" id="{4CD6D52D-37CE-FF23-8CED-57CBFF444D38}"/>
              </a:ext>
            </a:extLst>
          </p:cNvPr>
          <p:cNvSpPr txBox="1">
            <a:spLocks/>
          </p:cNvSpPr>
          <p:nvPr/>
        </p:nvSpPr>
        <p:spPr>
          <a:xfrm>
            <a:off x="343878" y="1263059"/>
            <a:ext cx="11848122" cy="5167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 large homogeneous single extract of plasma was made.</a:t>
            </a:r>
          </a:p>
          <a:p>
            <a:pPr lvl="1"/>
            <a:endParaRPr lang="en-US" sz="1200" dirty="0"/>
          </a:p>
          <a:p>
            <a:pPr lvl="1"/>
            <a:r>
              <a:rPr lang="en-US" dirty="0"/>
              <a:t>Varying quantities of the extract were delivered as triplicate individual samples.</a:t>
            </a:r>
          </a:p>
          <a:p>
            <a:pPr lvl="1"/>
            <a:endParaRPr lang="en-US" sz="1200" dirty="0"/>
          </a:p>
          <a:p>
            <a:pPr lvl="1"/>
            <a:r>
              <a:rPr lang="en-US" dirty="0"/>
              <a:t>Samples were dried and resolvated in a constant volume of the </a:t>
            </a:r>
            <a:r>
              <a:rPr lang="en-US" b="1" dirty="0">
                <a:solidFill>
                  <a:schemeClr val="accent6">
                    <a:lumMod val="75000"/>
                  </a:schemeClr>
                </a:solidFill>
              </a:rPr>
              <a:t>IROA-IS</a:t>
            </a:r>
            <a:r>
              <a:rPr lang="en-US" dirty="0"/>
              <a:t>.</a:t>
            </a:r>
          </a:p>
          <a:p>
            <a:pPr lvl="1"/>
            <a:endParaRPr lang="en-US" sz="1200" dirty="0"/>
          </a:p>
          <a:p>
            <a:pPr lvl="1"/>
            <a:r>
              <a:rPr lang="en-US" dirty="0"/>
              <a:t>Samples were MS analyzed, the IROA and corresponding NA peaks examined.</a:t>
            </a:r>
          </a:p>
          <a:p>
            <a:pPr lvl="1"/>
            <a:endParaRPr lang="en-US" dirty="0"/>
          </a:p>
        </p:txBody>
      </p:sp>
      <p:grpSp>
        <p:nvGrpSpPr>
          <p:cNvPr id="4" name="Group 3">
            <a:extLst>
              <a:ext uri="{FF2B5EF4-FFF2-40B4-BE49-F238E27FC236}">
                <a16:creationId xmlns:a16="http://schemas.microsoft.com/office/drawing/2014/main" id="{F9A5906E-9222-6403-3FAC-69FD08D6E65B}"/>
              </a:ext>
            </a:extLst>
          </p:cNvPr>
          <p:cNvGrpSpPr/>
          <p:nvPr/>
        </p:nvGrpSpPr>
        <p:grpSpPr>
          <a:xfrm>
            <a:off x="1741730" y="3717144"/>
            <a:ext cx="8545450" cy="2342042"/>
            <a:chOff x="1716816" y="4401350"/>
            <a:chExt cx="8545450" cy="2342042"/>
          </a:xfrm>
        </p:grpSpPr>
        <p:pic>
          <p:nvPicPr>
            <p:cNvPr id="5" name="Picture 4">
              <a:extLst>
                <a:ext uri="{FF2B5EF4-FFF2-40B4-BE49-F238E27FC236}">
                  <a16:creationId xmlns:a16="http://schemas.microsoft.com/office/drawing/2014/main" id="{EA3581C7-07AD-87E7-40A1-E3CD6293ACFF}"/>
                </a:ext>
              </a:extLst>
            </p:cNvPr>
            <p:cNvPicPr>
              <a:picLocks noChangeAspect="1"/>
            </p:cNvPicPr>
            <p:nvPr/>
          </p:nvPicPr>
          <p:blipFill>
            <a:blip r:embed="rId3"/>
            <a:stretch>
              <a:fillRect/>
            </a:stretch>
          </p:blipFill>
          <p:spPr>
            <a:xfrm>
              <a:off x="1716816" y="4401350"/>
              <a:ext cx="3632555" cy="2342042"/>
            </a:xfrm>
            <a:prstGeom prst="rect">
              <a:avLst/>
            </a:prstGeom>
          </p:spPr>
        </p:pic>
        <p:pic>
          <p:nvPicPr>
            <p:cNvPr id="6" name="Picture 5">
              <a:extLst>
                <a:ext uri="{FF2B5EF4-FFF2-40B4-BE49-F238E27FC236}">
                  <a16:creationId xmlns:a16="http://schemas.microsoft.com/office/drawing/2014/main" id="{8F1BB40E-3CDC-C506-B063-86915FF9D6F1}"/>
                </a:ext>
              </a:extLst>
            </p:cNvPr>
            <p:cNvPicPr>
              <a:picLocks noChangeAspect="1"/>
            </p:cNvPicPr>
            <p:nvPr/>
          </p:nvPicPr>
          <p:blipFill>
            <a:blip r:embed="rId4"/>
            <a:stretch>
              <a:fillRect/>
            </a:stretch>
          </p:blipFill>
          <p:spPr>
            <a:xfrm>
              <a:off x="6725304" y="4432077"/>
              <a:ext cx="3536962" cy="2280589"/>
            </a:xfrm>
            <a:prstGeom prst="rect">
              <a:avLst/>
            </a:prstGeom>
          </p:spPr>
        </p:pic>
      </p:grpSp>
      <p:pic>
        <p:nvPicPr>
          <p:cNvPr id="7" name="Picture 6">
            <a:extLst>
              <a:ext uri="{FF2B5EF4-FFF2-40B4-BE49-F238E27FC236}">
                <a16:creationId xmlns:a16="http://schemas.microsoft.com/office/drawing/2014/main" id="{C307AE1D-B76B-0E19-A85E-19A9DB8A9D60}"/>
              </a:ext>
            </a:extLst>
          </p:cNvPr>
          <p:cNvPicPr>
            <a:picLocks noChangeAspect="1"/>
          </p:cNvPicPr>
          <p:nvPr/>
        </p:nvPicPr>
        <p:blipFill>
          <a:blip r:embed="rId5"/>
          <a:stretch>
            <a:fillRect/>
          </a:stretch>
        </p:blipFill>
        <p:spPr>
          <a:xfrm>
            <a:off x="214957" y="349550"/>
            <a:ext cx="1716816" cy="473408"/>
          </a:xfrm>
          <a:prstGeom prst="rect">
            <a:avLst/>
          </a:prstGeom>
        </p:spPr>
      </p:pic>
      <p:sp>
        <p:nvSpPr>
          <p:cNvPr id="9" name="TextBox 8">
            <a:extLst>
              <a:ext uri="{FF2B5EF4-FFF2-40B4-BE49-F238E27FC236}">
                <a16:creationId xmlns:a16="http://schemas.microsoft.com/office/drawing/2014/main" id="{BD0AE152-2A8D-89C7-6481-369A89E619D0}"/>
              </a:ext>
            </a:extLst>
          </p:cNvPr>
          <p:cNvSpPr txBox="1"/>
          <p:nvPr/>
        </p:nvSpPr>
        <p:spPr>
          <a:xfrm>
            <a:off x="450166" y="6200508"/>
            <a:ext cx="11960613" cy="338554"/>
          </a:xfrm>
          <a:prstGeom prst="rect">
            <a:avLst/>
          </a:prstGeom>
          <a:noFill/>
        </p:spPr>
        <p:txBody>
          <a:bodyPr wrap="square">
            <a:spAutoFit/>
          </a:bodyPr>
          <a:lstStyle/>
          <a:p>
            <a:r>
              <a:rPr lang="fr-FR" sz="1600" dirty="0">
                <a:effectLst/>
                <a:latin typeface="Times New Roman" panose="02020603050405020304" pitchFamily="18" charset="0"/>
                <a:ea typeface="Times New Roman" panose="02020603050405020304" pitchFamily="18" charset="0"/>
              </a:rPr>
              <a:t>Mahmud et al. </a:t>
            </a:r>
            <a:r>
              <a:rPr lang="en-US" sz="1600" dirty="0">
                <a:effectLst/>
                <a:latin typeface="Times New Roman" panose="02020603050405020304" pitchFamily="18" charset="0"/>
                <a:ea typeface="Times New Roman" panose="02020603050405020304" pitchFamily="18" charset="0"/>
              </a:rPr>
              <a:t>Ion suppression correction and normalization for non-targeted metabolomics. Nat Commun </a:t>
            </a:r>
            <a:r>
              <a:rPr lang="en-US" sz="1600" b="1" dirty="0">
                <a:effectLst/>
                <a:latin typeface="Times New Roman" panose="02020603050405020304" pitchFamily="18" charset="0"/>
                <a:ea typeface="Times New Roman" panose="02020603050405020304" pitchFamily="18" charset="0"/>
              </a:rPr>
              <a:t>2025</a:t>
            </a:r>
            <a:r>
              <a:rPr lang="en-US" sz="1600" dirty="0">
                <a:effectLst/>
                <a:latin typeface="Times New Roman" panose="02020603050405020304" pitchFamily="18" charset="0"/>
                <a:ea typeface="Times New Roman" panose="02020603050405020304" pitchFamily="18" charset="0"/>
              </a:rPr>
              <a:t> 16, 1347</a:t>
            </a:r>
            <a:endParaRPr lang="en-US" sz="1600" dirty="0"/>
          </a:p>
        </p:txBody>
      </p:sp>
    </p:spTree>
    <p:extLst>
      <p:ext uri="{BB962C8B-B14F-4D97-AF65-F5344CB8AC3E}">
        <p14:creationId xmlns:p14="http://schemas.microsoft.com/office/powerpoint/2010/main" val="9034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42536FA5-9B3D-7666-5197-C9E88DF7B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42" y="836503"/>
            <a:ext cx="11563116" cy="5541872"/>
          </a:xfrm>
          <a:prstGeom prst="rect">
            <a:avLst/>
          </a:prstGeom>
        </p:spPr>
      </p:pic>
      <p:pic>
        <p:nvPicPr>
          <p:cNvPr id="4" name="Picture 3">
            <a:extLst>
              <a:ext uri="{FF2B5EF4-FFF2-40B4-BE49-F238E27FC236}">
                <a16:creationId xmlns:a16="http://schemas.microsoft.com/office/drawing/2014/main" id="{C117266F-5232-0751-8573-5486442D88D8}"/>
              </a:ext>
            </a:extLst>
          </p:cNvPr>
          <p:cNvPicPr>
            <a:picLocks noChangeAspect="1"/>
          </p:cNvPicPr>
          <p:nvPr/>
        </p:nvPicPr>
        <p:blipFill>
          <a:blip r:embed="rId4"/>
          <a:stretch>
            <a:fillRect/>
          </a:stretch>
        </p:blipFill>
        <p:spPr>
          <a:xfrm>
            <a:off x="314442" y="152052"/>
            <a:ext cx="1835055" cy="506012"/>
          </a:xfrm>
          <a:prstGeom prst="rect">
            <a:avLst/>
          </a:prstGeom>
        </p:spPr>
      </p:pic>
      <p:sp>
        <p:nvSpPr>
          <p:cNvPr id="5" name="Title 1">
            <a:extLst>
              <a:ext uri="{FF2B5EF4-FFF2-40B4-BE49-F238E27FC236}">
                <a16:creationId xmlns:a16="http://schemas.microsoft.com/office/drawing/2014/main" id="{6499ED28-AA16-FFD6-0D30-22E81A83B6EB}"/>
              </a:ext>
            </a:extLst>
          </p:cNvPr>
          <p:cNvSpPr txBox="1">
            <a:spLocks/>
          </p:cNvSpPr>
          <p:nvPr/>
        </p:nvSpPr>
        <p:spPr>
          <a:xfrm>
            <a:off x="0" y="68950"/>
            <a:ext cx="12192000" cy="10060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50000"/>
                  </a:schemeClr>
                </a:solidFill>
              </a:rPr>
              <a:t>                        </a:t>
            </a:r>
            <a:r>
              <a:rPr lang="en-US" sz="4000" b="1" dirty="0">
                <a:solidFill>
                  <a:schemeClr val="bg1">
                    <a:lumMod val="50000"/>
                  </a:schemeClr>
                </a:solidFill>
              </a:rPr>
              <a:t>Suppression (expected vs. observed)</a:t>
            </a:r>
          </a:p>
        </p:txBody>
      </p:sp>
      <p:sp>
        <p:nvSpPr>
          <p:cNvPr id="2" name="TextBox 1">
            <a:extLst>
              <a:ext uri="{FF2B5EF4-FFF2-40B4-BE49-F238E27FC236}">
                <a16:creationId xmlns:a16="http://schemas.microsoft.com/office/drawing/2014/main" id="{D3CF3521-543A-703D-549F-E895DA5313D4}"/>
              </a:ext>
            </a:extLst>
          </p:cNvPr>
          <p:cNvSpPr txBox="1"/>
          <p:nvPr/>
        </p:nvSpPr>
        <p:spPr>
          <a:xfrm>
            <a:off x="1" y="6440546"/>
            <a:ext cx="12106655" cy="338554"/>
          </a:xfrm>
          <a:prstGeom prst="rect">
            <a:avLst/>
          </a:prstGeom>
          <a:noFill/>
        </p:spPr>
        <p:txBody>
          <a:bodyPr wrap="square">
            <a:spAutoFit/>
          </a:bodyPr>
          <a:lstStyle/>
          <a:p>
            <a:pPr algn="ctr"/>
            <a:r>
              <a:rPr lang="fr-FR" sz="1600" dirty="0">
                <a:effectLst/>
                <a:latin typeface="Times New Roman" panose="02020603050405020304" pitchFamily="18" charset="0"/>
                <a:ea typeface="Times New Roman" panose="02020603050405020304" pitchFamily="18" charset="0"/>
              </a:rPr>
              <a:t>Mahmud et al. </a:t>
            </a:r>
            <a:r>
              <a:rPr lang="en-US" sz="1600" dirty="0">
                <a:effectLst/>
                <a:latin typeface="Times New Roman" panose="02020603050405020304" pitchFamily="18" charset="0"/>
                <a:ea typeface="Times New Roman" panose="02020603050405020304" pitchFamily="18" charset="0"/>
              </a:rPr>
              <a:t>Ion suppression correction and normalization for non-targeted metabolomics. Nat Commun </a:t>
            </a:r>
            <a:r>
              <a:rPr lang="en-US" sz="1600" b="1" dirty="0">
                <a:effectLst/>
                <a:latin typeface="Times New Roman" panose="02020603050405020304" pitchFamily="18" charset="0"/>
                <a:ea typeface="Times New Roman" panose="02020603050405020304" pitchFamily="18" charset="0"/>
              </a:rPr>
              <a:t>2025</a:t>
            </a:r>
            <a:r>
              <a:rPr lang="en-US" sz="1600" dirty="0">
                <a:effectLst/>
                <a:latin typeface="Times New Roman" panose="02020603050405020304" pitchFamily="18" charset="0"/>
                <a:ea typeface="Times New Roman" panose="02020603050405020304" pitchFamily="18" charset="0"/>
              </a:rPr>
              <a:t> 16, 1347</a:t>
            </a:r>
            <a:endParaRPr lang="en-US" sz="1600" dirty="0"/>
          </a:p>
        </p:txBody>
      </p:sp>
    </p:spTree>
    <p:extLst>
      <p:ext uri="{BB962C8B-B14F-4D97-AF65-F5344CB8AC3E}">
        <p14:creationId xmlns:p14="http://schemas.microsoft.com/office/powerpoint/2010/main" val="138673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E394-2F5B-FC82-6514-BE03EBF30CA4}"/>
              </a:ext>
            </a:extLst>
          </p:cNvPr>
          <p:cNvSpPr txBox="1">
            <a:spLocks/>
          </p:cNvSpPr>
          <p:nvPr/>
        </p:nvSpPr>
        <p:spPr>
          <a:xfrm>
            <a:off x="0" y="207129"/>
            <a:ext cx="12192000" cy="8988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lumMod val="50000"/>
                  </a:schemeClr>
                </a:solidFill>
              </a:rPr>
              <a:t>      All Compounds are Suppressed</a:t>
            </a:r>
          </a:p>
        </p:txBody>
      </p:sp>
      <p:grpSp>
        <p:nvGrpSpPr>
          <p:cNvPr id="3" name="Group 2">
            <a:extLst>
              <a:ext uri="{FF2B5EF4-FFF2-40B4-BE49-F238E27FC236}">
                <a16:creationId xmlns:a16="http://schemas.microsoft.com/office/drawing/2014/main" id="{C30167C5-2828-5D46-DB26-D2EDEFA535E5}"/>
              </a:ext>
            </a:extLst>
          </p:cNvPr>
          <p:cNvGrpSpPr/>
          <p:nvPr/>
        </p:nvGrpSpPr>
        <p:grpSpPr>
          <a:xfrm>
            <a:off x="6564431" y="1769649"/>
            <a:ext cx="5293995" cy="3410585"/>
            <a:chOff x="6357123" y="3178171"/>
            <a:chExt cx="5293995" cy="3410585"/>
          </a:xfrm>
        </p:grpSpPr>
        <p:pic>
          <p:nvPicPr>
            <p:cNvPr id="4" name="Picture 3">
              <a:extLst>
                <a:ext uri="{FF2B5EF4-FFF2-40B4-BE49-F238E27FC236}">
                  <a16:creationId xmlns:a16="http://schemas.microsoft.com/office/drawing/2014/main" id="{944FF37C-DD8D-CA8A-2585-40A496E39212}"/>
                </a:ext>
              </a:extLst>
            </p:cNvPr>
            <p:cNvPicPr/>
            <p:nvPr/>
          </p:nvPicPr>
          <p:blipFill>
            <a:blip r:embed="rId3">
              <a:extLst>
                <a:ext uri="{28A0092B-C50C-407E-A947-70E740481C1C}">
                  <a14:useLocalDpi xmlns:a14="http://schemas.microsoft.com/office/drawing/2010/main" val="0"/>
                </a:ext>
              </a:extLst>
            </a:blip>
            <a:stretch>
              <a:fillRect/>
            </a:stretch>
          </p:blipFill>
          <p:spPr>
            <a:xfrm>
              <a:off x="6357123" y="3178171"/>
              <a:ext cx="5293995" cy="3410585"/>
            </a:xfrm>
            <a:prstGeom prst="rect">
              <a:avLst/>
            </a:prstGeom>
          </p:spPr>
        </p:pic>
        <p:sp>
          <p:nvSpPr>
            <p:cNvPr id="5" name="TextBox 4">
              <a:extLst>
                <a:ext uri="{FF2B5EF4-FFF2-40B4-BE49-F238E27FC236}">
                  <a16:creationId xmlns:a16="http://schemas.microsoft.com/office/drawing/2014/main" id="{29C37831-2F29-49FE-FB68-DB8FC69F538E}"/>
                </a:ext>
              </a:extLst>
            </p:cNvPr>
            <p:cNvSpPr txBox="1"/>
            <p:nvPr/>
          </p:nvSpPr>
          <p:spPr>
            <a:xfrm>
              <a:off x="6908804" y="4203594"/>
              <a:ext cx="4303229" cy="646331"/>
            </a:xfrm>
            <a:prstGeom prst="rect">
              <a:avLst/>
            </a:prstGeom>
            <a:noFill/>
          </p:spPr>
          <p:txBody>
            <a:bodyPr wrap="none" rtlCol="0">
              <a:spAutoFit/>
            </a:bodyPr>
            <a:lstStyle/>
            <a:p>
              <a:r>
                <a:rPr lang="en-US" dirty="0"/>
                <a:t>Very heavily suppressed compounds have a </a:t>
              </a:r>
            </a:p>
            <a:p>
              <a:r>
                <a:rPr lang="en-US" dirty="0"/>
                <a:t>negative correlation to concentration.</a:t>
              </a:r>
            </a:p>
          </p:txBody>
        </p:sp>
      </p:grpSp>
      <p:grpSp>
        <p:nvGrpSpPr>
          <p:cNvPr id="6" name="Group 5">
            <a:extLst>
              <a:ext uri="{FF2B5EF4-FFF2-40B4-BE49-F238E27FC236}">
                <a16:creationId xmlns:a16="http://schemas.microsoft.com/office/drawing/2014/main" id="{43A6F400-1FCA-CA2B-EB68-2DCBF4343521}"/>
              </a:ext>
            </a:extLst>
          </p:cNvPr>
          <p:cNvGrpSpPr/>
          <p:nvPr/>
        </p:nvGrpSpPr>
        <p:grpSpPr>
          <a:xfrm>
            <a:off x="176764" y="1573801"/>
            <a:ext cx="6871854" cy="4267201"/>
            <a:chOff x="221672" y="1413163"/>
            <a:chExt cx="6871854" cy="4267201"/>
          </a:xfrm>
        </p:grpSpPr>
        <p:pic>
          <p:nvPicPr>
            <p:cNvPr id="7" name="Picture 6">
              <a:extLst>
                <a:ext uri="{FF2B5EF4-FFF2-40B4-BE49-F238E27FC236}">
                  <a16:creationId xmlns:a16="http://schemas.microsoft.com/office/drawing/2014/main" id="{6B47D2A0-3935-F12D-06C4-F315327C4002}"/>
                </a:ext>
              </a:extLst>
            </p:cNvPr>
            <p:cNvPicPr/>
            <p:nvPr/>
          </p:nvPicPr>
          <p:blipFill>
            <a:blip r:embed="rId4"/>
            <a:stretch>
              <a:fillRect/>
            </a:stretch>
          </p:blipFill>
          <p:spPr>
            <a:xfrm>
              <a:off x="221672" y="1413163"/>
              <a:ext cx="6871854" cy="4267201"/>
            </a:xfrm>
            <a:prstGeom prst="rect">
              <a:avLst/>
            </a:prstGeom>
          </p:spPr>
        </p:pic>
        <p:sp>
          <p:nvSpPr>
            <p:cNvPr id="8" name="TextBox 7">
              <a:extLst>
                <a:ext uri="{FF2B5EF4-FFF2-40B4-BE49-F238E27FC236}">
                  <a16:creationId xmlns:a16="http://schemas.microsoft.com/office/drawing/2014/main" id="{641CBD0A-8A49-48EF-B166-7ACA0BF106CA}"/>
                </a:ext>
              </a:extLst>
            </p:cNvPr>
            <p:cNvSpPr txBox="1"/>
            <p:nvPr/>
          </p:nvSpPr>
          <p:spPr>
            <a:xfrm>
              <a:off x="1502097" y="3829275"/>
              <a:ext cx="3826817" cy="923330"/>
            </a:xfrm>
            <a:prstGeom prst="rect">
              <a:avLst/>
            </a:prstGeom>
            <a:noFill/>
          </p:spPr>
          <p:txBody>
            <a:bodyPr wrap="none" rtlCol="0">
              <a:spAutoFit/>
            </a:bodyPr>
            <a:lstStyle/>
            <a:p>
              <a:r>
                <a:rPr lang="en-US" u="sng" dirty="0"/>
                <a:t>All</a:t>
              </a:r>
              <a:r>
                <a:rPr lang="en-US" dirty="0"/>
                <a:t> compounds showed some level of</a:t>
              </a:r>
            </a:p>
            <a:p>
              <a:r>
                <a:rPr lang="en-US" dirty="0"/>
                <a:t>suppression. The range of suppression </a:t>
              </a:r>
            </a:p>
            <a:p>
              <a:r>
                <a:rPr lang="en-US" dirty="0"/>
                <a:t>ranged from 6% to 92%. </a:t>
              </a:r>
            </a:p>
          </p:txBody>
        </p:sp>
      </p:grpSp>
      <p:pic>
        <p:nvPicPr>
          <p:cNvPr id="10" name="Picture 9">
            <a:extLst>
              <a:ext uri="{FF2B5EF4-FFF2-40B4-BE49-F238E27FC236}">
                <a16:creationId xmlns:a16="http://schemas.microsoft.com/office/drawing/2014/main" id="{CC780071-A40B-E21D-1335-9841E700D117}"/>
              </a:ext>
            </a:extLst>
          </p:cNvPr>
          <p:cNvPicPr>
            <a:picLocks noChangeAspect="1"/>
          </p:cNvPicPr>
          <p:nvPr/>
        </p:nvPicPr>
        <p:blipFill>
          <a:blip r:embed="rId5"/>
          <a:stretch>
            <a:fillRect/>
          </a:stretch>
        </p:blipFill>
        <p:spPr>
          <a:xfrm>
            <a:off x="358192" y="275135"/>
            <a:ext cx="1664352" cy="463336"/>
          </a:xfrm>
          <a:prstGeom prst="rect">
            <a:avLst/>
          </a:prstGeom>
        </p:spPr>
      </p:pic>
      <p:sp>
        <p:nvSpPr>
          <p:cNvPr id="9" name="TextBox 8">
            <a:extLst>
              <a:ext uri="{FF2B5EF4-FFF2-40B4-BE49-F238E27FC236}">
                <a16:creationId xmlns:a16="http://schemas.microsoft.com/office/drawing/2014/main" id="{06D94DB7-0FEC-E81A-E843-8CFD83B45488}"/>
              </a:ext>
            </a:extLst>
          </p:cNvPr>
          <p:cNvSpPr txBox="1"/>
          <p:nvPr/>
        </p:nvSpPr>
        <p:spPr>
          <a:xfrm>
            <a:off x="747929" y="6205657"/>
            <a:ext cx="11110497" cy="338554"/>
          </a:xfrm>
          <a:prstGeom prst="rect">
            <a:avLst/>
          </a:prstGeom>
          <a:noFill/>
        </p:spPr>
        <p:txBody>
          <a:bodyPr wrap="square">
            <a:spAutoFit/>
          </a:bodyPr>
          <a:lstStyle/>
          <a:p>
            <a:r>
              <a:rPr lang="fr-FR" sz="1600" dirty="0">
                <a:effectLst/>
                <a:latin typeface="Times New Roman" panose="02020603050405020304" pitchFamily="18" charset="0"/>
                <a:ea typeface="Times New Roman" panose="02020603050405020304" pitchFamily="18" charset="0"/>
              </a:rPr>
              <a:t>Mahmud et al. </a:t>
            </a:r>
            <a:r>
              <a:rPr lang="en-US" sz="1600" dirty="0">
                <a:effectLst/>
                <a:latin typeface="Times New Roman" panose="02020603050405020304" pitchFamily="18" charset="0"/>
                <a:ea typeface="Times New Roman" panose="02020603050405020304" pitchFamily="18" charset="0"/>
              </a:rPr>
              <a:t>Ion suppression correction and normalization for non-targeted metabolomics. Nat Commun </a:t>
            </a:r>
            <a:r>
              <a:rPr lang="en-US" sz="1600" b="1" dirty="0">
                <a:effectLst/>
                <a:latin typeface="Times New Roman" panose="02020603050405020304" pitchFamily="18" charset="0"/>
                <a:ea typeface="Times New Roman" panose="02020603050405020304" pitchFamily="18" charset="0"/>
              </a:rPr>
              <a:t>2025</a:t>
            </a:r>
            <a:r>
              <a:rPr lang="en-US" sz="1600" dirty="0">
                <a:effectLst/>
                <a:latin typeface="Times New Roman" panose="02020603050405020304" pitchFamily="18" charset="0"/>
                <a:ea typeface="Times New Roman" panose="02020603050405020304" pitchFamily="18" charset="0"/>
              </a:rPr>
              <a:t> 16, 1347</a:t>
            </a:r>
            <a:endParaRPr lang="en-US" sz="1600" dirty="0"/>
          </a:p>
        </p:txBody>
      </p:sp>
    </p:spTree>
    <p:extLst>
      <p:ext uri="{BB962C8B-B14F-4D97-AF65-F5344CB8AC3E}">
        <p14:creationId xmlns:p14="http://schemas.microsoft.com/office/powerpoint/2010/main" val="2102880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3140</TotalTime>
  <Words>2715</Words>
  <Application>Microsoft Office PowerPoint</Application>
  <PresentationFormat>Widescreen</PresentationFormat>
  <Paragraphs>193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Harding</vt:lpstr>
      <vt:lpstr>Segoe UI</vt:lpstr>
      <vt:lpstr>Times New Roman</vt:lpstr>
      <vt:lpstr>Office Theme</vt:lpstr>
      <vt:lpstr>PowerPoint Presentation</vt:lpstr>
      <vt:lpstr>PowerPoint Presentation</vt:lpstr>
      <vt:lpstr>What is IROA?</vt:lpstr>
      <vt:lpstr>Isotopic Patterns</vt:lpstr>
      <vt:lpstr>PowerPoint Presentation</vt:lpstr>
      <vt:lpstr>Isotopolog patterns are isotopic envelopes</vt:lpstr>
      <vt:lpstr>PowerPoint Presentation</vt:lpstr>
      <vt:lpstr>PowerPoint Presentation</vt:lpstr>
      <vt:lpstr>PowerPoint Presentation</vt:lpstr>
      <vt:lpstr>The TruQuant Workflow </vt:lpstr>
      <vt:lpstr>PowerPoint Presentation</vt:lpstr>
      <vt:lpstr>PowerPoint Presentation</vt:lpstr>
      <vt:lpstr>PowerPoint Presentation</vt:lpstr>
      <vt:lpstr>If 8 labs ran the same samples using TruQuant internal standards, how reproducible are the results?</vt:lpstr>
      <vt:lpstr>Normalization extended over multi-batch analyses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FELICE DE JONG</dc:creator>
  <cp:lastModifiedBy>FELICE DE JONG</cp:lastModifiedBy>
  <cp:revision>25</cp:revision>
  <dcterms:created xsi:type="dcterms:W3CDTF">2025-10-31T16:46:36Z</dcterms:created>
  <dcterms:modified xsi:type="dcterms:W3CDTF">2026-03-17T17:31:06Z</dcterms:modified>
</cp:coreProperties>
</file>